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9"/>
  </p:notesMasterIdLst>
  <p:handoutMasterIdLst>
    <p:handoutMasterId r:id="rId140"/>
  </p:handoutMasterIdLst>
  <p:sldIdLst>
    <p:sldId id="307" r:id="rId2"/>
    <p:sldId id="533" r:id="rId3"/>
    <p:sldId id="444" r:id="rId4"/>
    <p:sldId id="836" r:id="rId5"/>
    <p:sldId id="309" r:id="rId6"/>
    <p:sldId id="1039" r:id="rId7"/>
    <p:sldId id="842" r:id="rId8"/>
    <p:sldId id="843" r:id="rId9"/>
    <p:sldId id="1040" r:id="rId10"/>
    <p:sldId id="1037" r:id="rId11"/>
    <p:sldId id="1038" r:id="rId12"/>
    <p:sldId id="1032" r:id="rId13"/>
    <p:sldId id="1033" r:id="rId14"/>
    <p:sldId id="1034" r:id="rId15"/>
    <p:sldId id="1035" r:id="rId16"/>
    <p:sldId id="1036" r:id="rId17"/>
    <p:sldId id="844" r:id="rId18"/>
    <p:sldId id="845" r:id="rId19"/>
    <p:sldId id="1041" r:id="rId20"/>
    <p:sldId id="1042" r:id="rId21"/>
    <p:sldId id="1043" r:id="rId22"/>
    <p:sldId id="315" r:id="rId23"/>
    <p:sldId id="749" r:id="rId24"/>
    <p:sldId id="1030" r:id="rId25"/>
    <p:sldId id="1031" r:id="rId26"/>
    <p:sldId id="883" r:id="rId27"/>
    <p:sldId id="1044" r:id="rId28"/>
    <p:sldId id="973" r:id="rId29"/>
    <p:sldId id="974" r:id="rId30"/>
    <p:sldId id="980" r:id="rId31"/>
    <p:sldId id="981" r:id="rId32"/>
    <p:sldId id="982" r:id="rId33"/>
    <p:sldId id="1024" r:id="rId34"/>
    <p:sldId id="841" r:id="rId35"/>
    <p:sldId id="467" r:id="rId36"/>
    <p:sldId id="539" r:id="rId37"/>
    <p:sldId id="983" r:id="rId38"/>
    <p:sldId id="984" r:id="rId39"/>
    <p:sldId id="985" r:id="rId40"/>
    <p:sldId id="986" r:id="rId41"/>
    <p:sldId id="477" r:id="rId42"/>
    <p:sldId id="1053" r:id="rId43"/>
    <p:sldId id="478" r:id="rId44"/>
    <p:sldId id="887" r:id="rId45"/>
    <p:sldId id="1051" r:id="rId46"/>
    <p:sldId id="863" r:id="rId47"/>
    <p:sldId id="866" r:id="rId48"/>
    <p:sldId id="988" r:id="rId49"/>
    <p:sldId id="989" r:id="rId50"/>
    <p:sldId id="1052" r:id="rId51"/>
    <p:sldId id="1055" r:id="rId52"/>
    <p:sldId id="1056" r:id="rId53"/>
    <p:sldId id="1025" r:id="rId54"/>
    <p:sldId id="1045" r:id="rId55"/>
    <p:sldId id="1046" r:id="rId56"/>
    <p:sldId id="1047" r:id="rId57"/>
    <p:sldId id="1048" r:id="rId58"/>
    <p:sldId id="1049" r:id="rId59"/>
    <p:sldId id="1050" r:id="rId60"/>
    <p:sldId id="1054" r:id="rId61"/>
    <p:sldId id="890" r:id="rId62"/>
    <p:sldId id="902" r:id="rId63"/>
    <p:sldId id="903" r:id="rId64"/>
    <p:sldId id="914" r:id="rId65"/>
    <p:sldId id="992" r:id="rId66"/>
    <p:sldId id="910" r:id="rId67"/>
    <p:sldId id="891" r:id="rId68"/>
    <p:sldId id="892" r:id="rId69"/>
    <p:sldId id="993" r:id="rId70"/>
    <p:sldId id="893" r:id="rId71"/>
    <p:sldId id="894" r:id="rId72"/>
    <p:sldId id="895" r:id="rId73"/>
    <p:sldId id="915" r:id="rId74"/>
    <p:sldId id="896" r:id="rId75"/>
    <p:sldId id="897" r:id="rId76"/>
    <p:sldId id="898" r:id="rId77"/>
    <p:sldId id="916" r:id="rId78"/>
    <p:sldId id="917" r:id="rId79"/>
    <p:sldId id="918" r:id="rId80"/>
    <p:sldId id="1026" r:id="rId81"/>
    <p:sldId id="657" r:id="rId82"/>
    <p:sldId id="816" r:id="rId83"/>
    <p:sldId id="994" r:id="rId84"/>
    <p:sldId id="817" r:id="rId85"/>
    <p:sldId id="819" r:id="rId86"/>
    <p:sldId id="820" r:id="rId87"/>
    <p:sldId id="821" r:id="rId88"/>
    <p:sldId id="822" r:id="rId89"/>
    <p:sldId id="952" r:id="rId90"/>
    <p:sldId id="953" r:id="rId91"/>
    <p:sldId id="874" r:id="rId92"/>
    <p:sldId id="995" r:id="rId93"/>
    <p:sldId id="996" r:id="rId94"/>
    <p:sldId id="998" r:id="rId95"/>
    <p:sldId id="999" r:id="rId96"/>
    <p:sldId id="1006" r:id="rId97"/>
    <p:sldId id="1000" r:id="rId98"/>
    <p:sldId id="1008" r:id="rId99"/>
    <p:sldId id="1009" r:id="rId100"/>
    <p:sldId id="1001" r:id="rId101"/>
    <p:sldId id="1010" r:id="rId102"/>
    <p:sldId id="1027" r:id="rId103"/>
    <p:sldId id="510" r:id="rId104"/>
    <p:sldId id="955" r:id="rId105"/>
    <p:sldId id="827" r:id="rId106"/>
    <p:sldId id="695" r:id="rId107"/>
    <p:sldId id="696" r:id="rId108"/>
    <p:sldId id="697" r:id="rId109"/>
    <p:sldId id="698" r:id="rId110"/>
    <p:sldId id="700" r:id="rId111"/>
    <p:sldId id="875" r:id="rId112"/>
    <p:sldId id="702" r:id="rId113"/>
    <p:sldId id="703" r:id="rId114"/>
    <p:sldId id="704" r:id="rId115"/>
    <p:sldId id="706" r:id="rId116"/>
    <p:sldId id="877" r:id="rId117"/>
    <p:sldId id="1011" r:id="rId118"/>
    <p:sldId id="830" r:id="rId119"/>
    <p:sldId id="709" r:id="rId120"/>
    <p:sldId id="1012" r:id="rId121"/>
    <p:sldId id="710" r:id="rId122"/>
    <p:sldId id="960" r:id="rId123"/>
    <p:sldId id="1013" r:id="rId124"/>
    <p:sldId id="712" r:id="rId125"/>
    <p:sldId id="878" r:id="rId126"/>
    <p:sldId id="714" r:id="rId127"/>
    <p:sldId id="831" r:id="rId128"/>
    <p:sldId id="1014" r:id="rId129"/>
    <p:sldId id="1015" r:id="rId130"/>
    <p:sldId id="1016" r:id="rId131"/>
    <p:sldId id="963" r:id="rId132"/>
    <p:sldId id="717" r:id="rId133"/>
    <p:sldId id="718" r:id="rId134"/>
    <p:sldId id="1017" r:id="rId135"/>
    <p:sldId id="1023" r:id="rId136"/>
    <p:sldId id="1022" r:id="rId137"/>
    <p:sldId id="441" r:id="rId13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8" autoAdjust="0"/>
    <p:restoredTop sz="92254" autoAdjust="0"/>
  </p:normalViewPr>
  <p:slideViewPr>
    <p:cSldViewPr>
      <p:cViewPr>
        <p:scale>
          <a:sx n="75" d="100"/>
          <a:sy n="75" d="100"/>
        </p:scale>
        <p:origin x="-1134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17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归纳总结</a:t>
            </a:r>
            <a:r>
              <a:rPr lang="en-US" altLang="zh-CN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易错警示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4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271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1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22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1" name="Picture 3" descr="C:\Users\Administrator\Desktop\一轮幻灯片用人教\16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" y="-2207"/>
            <a:ext cx="12190487" cy="6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8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6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783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1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0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1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9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2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09.xml"/><Relationship Id="rId2" Type="http://schemas.openxmlformats.org/officeDocument/2006/relationships/slide" Target="slide10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package" Target="../embeddings/Microsoft_Word_Document59.docx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2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image" Target="../media/image89.emf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11.xml"/><Relationship Id="rId2" Type="http://schemas.openxmlformats.org/officeDocument/2006/relationships/slide" Target="slide10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package" Target="../embeddings/Microsoft_Word_Document60.docx"/><Relationship Id="rId3" Type="http://schemas.openxmlformats.org/officeDocument/2006/relationships/slide" Target="slide103.xml"/><Relationship Id="rId21" Type="http://schemas.openxmlformats.org/officeDocument/2006/relationships/package" Target="../embeddings/Microsoft_Word_Document61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oleObject" Target="../embeddings/oleObject61.bin"/><Relationship Id="rId25" Type="http://schemas.openxmlformats.org/officeDocument/2006/relationships/image" Target="../media/image93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33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24" Type="http://schemas.openxmlformats.org/officeDocument/2006/relationships/package" Target="../embeddings/Microsoft_Word_Document62.docx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23" Type="http://schemas.openxmlformats.org/officeDocument/2006/relationships/oleObject" Target="../embeddings/oleObject63.bin"/><Relationship Id="rId10" Type="http://schemas.openxmlformats.org/officeDocument/2006/relationships/slide" Target="slide114.xml"/><Relationship Id="rId19" Type="http://schemas.openxmlformats.org/officeDocument/2006/relationships/image" Target="../media/image91.emf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9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oleObject" Target="../embeddings/oleObject64.bin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20" Type="http://schemas.openxmlformats.org/officeDocument/2006/relationships/slide" Target="slide117.xml"/><Relationship Id="rId1" Type="http://schemas.openxmlformats.org/officeDocument/2006/relationships/vmlDrawing" Target="../drawings/vmlDrawing34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95.emf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package" Target="../embeddings/Microsoft_Word_Document63.docx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package" Target="../embeddings/Microsoft_Word_Document64.docx"/><Relationship Id="rId3" Type="http://schemas.openxmlformats.org/officeDocument/2006/relationships/slide" Target="slide103.xml"/><Relationship Id="rId21" Type="http://schemas.openxmlformats.org/officeDocument/2006/relationships/package" Target="../embeddings/Microsoft_Word_Document65.docx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98.emf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20" Type="http://schemas.openxmlformats.org/officeDocument/2006/relationships/oleObject" Target="../embeddings/oleObject66.bin"/><Relationship Id="rId1" Type="http://schemas.openxmlformats.org/officeDocument/2006/relationships/vmlDrawing" Target="../drawings/vmlDrawing35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24" Type="http://schemas.openxmlformats.org/officeDocument/2006/relationships/package" Target="../embeddings/Microsoft_Word_Document66.docx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23" Type="http://schemas.openxmlformats.org/officeDocument/2006/relationships/oleObject" Target="../embeddings/oleObject67.bin"/><Relationship Id="rId10" Type="http://schemas.openxmlformats.org/officeDocument/2006/relationships/slide" Target="slide114.xml"/><Relationship Id="rId19" Type="http://schemas.openxmlformats.org/officeDocument/2006/relationships/image" Target="../media/image96.emf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Relationship Id="rId22" Type="http://schemas.openxmlformats.org/officeDocument/2006/relationships/image" Target="../media/image97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oleObject" Target="../embeddings/oleObject68.bin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36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99.emf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package" Target="../embeddings/Microsoft_Word_Document67.docx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package" Target="../embeddings/Microsoft_Word_Document68.docx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37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image" Target="../media/image100.emf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17" Type="http://schemas.openxmlformats.org/officeDocument/2006/relationships/slide" Target="slide125.xml"/><Relationship Id="rId2" Type="http://schemas.openxmlformats.org/officeDocument/2006/relationships/slide" Target="slide103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112.xml"/><Relationship Id="rId18" Type="http://schemas.openxmlformats.org/officeDocument/2006/relationships/slide" Target="slide124.xml"/><Relationship Id="rId3" Type="http://schemas.openxmlformats.org/officeDocument/2006/relationships/oleObject" Target="../embeddings/oleObject70.bin"/><Relationship Id="rId7" Type="http://schemas.openxmlformats.org/officeDocument/2006/relationships/slide" Target="slide103.xml"/><Relationship Id="rId12" Type="http://schemas.openxmlformats.org/officeDocument/2006/relationships/slide" Target="slide110.xml"/><Relationship Id="rId17" Type="http://schemas.openxmlformats.org/officeDocument/2006/relationships/slide" Target="slide12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8.xml"/><Relationship Id="rId20" Type="http://schemas.openxmlformats.org/officeDocument/2006/relationships/slide" Target="slide13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3.png"/><Relationship Id="rId11" Type="http://schemas.openxmlformats.org/officeDocument/2006/relationships/slide" Target="slide108.xml"/><Relationship Id="rId5" Type="http://schemas.openxmlformats.org/officeDocument/2006/relationships/image" Target="../media/image102.emf"/><Relationship Id="rId15" Type="http://schemas.openxmlformats.org/officeDocument/2006/relationships/slide" Target="slide115.xml"/><Relationship Id="rId10" Type="http://schemas.openxmlformats.org/officeDocument/2006/relationships/slide" Target="slide106.xml"/><Relationship Id="rId19" Type="http://schemas.openxmlformats.org/officeDocument/2006/relationships/slide" Target="slide126.xml"/><Relationship Id="rId4" Type="http://schemas.openxmlformats.org/officeDocument/2006/relationships/package" Target="../embeddings/Microsoft_Word_Document69.docx"/><Relationship Id="rId9" Type="http://schemas.openxmlformats.org/officeDocument/2006/relationships/slide" Target="slide105.xml"/><Relationship Id="rId14" Type="http://schemas.openxmlformats.org/officeDocument/2006/relationships/slide" Target="slide11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8.xml"/><Relationship Id="rId18" Type="http://schemas.openxmlformats.org/officeDocument/2006/relationships/slide" Target="slide130.xml"/><Relationship Id="rId3" Type="http://schemas.openxmlformats.org/officeDocument/2006/relationships/image" Target="../media/image105.png"/><Relationship Id="rId21" Type="http://schemas.openxmlformats.org/officeDocument/2006/relationships/image" Target="../media/image104.emf"/><Relationship Id="rId7" Type="http://schemas.openxmlformats.org/officeDocument/2006/relationships/slide" Target="slide106.xml"/><Relationship Id="rId12" Type="http://schemas.openxmlformats.org/officeDocument/2006/relationships/slide" Target="slide115.xml"/><Relationship Id="rId17" Type="http://schemas.openxmlformats.org/officeDocument/2006/relationships/slide" Target="slide13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20" Type="http://schemas.openxmlformats.org/officeDocument/2006/relationships/package" Target="../embeddings/Microsoft_Word_Document70.docx"/><Relationship Id="rId1" Type="http://schemas.openxmlformats.org/officeDocument/2006/relationships/vmlDrawing" Target="../drawings/vmlDrawing39.vml"/><Relationship Id="rId6" Type="http://schemas.openxmlformats.org/officeDocument/2006/relationships/slide" Target="slide105.xml"/><Relationship Id="rId11" Type="http://schemas.openxmlformats.org/officeDocument/2006/relationships/slide" Target="slide114.xml"/><Relationship Id="rId5" Type="http://schemas.openxmlformats.org/officeDocument/2006/relationships/slide" Target="slide104.xml"/><Relationship Id="rId15" Type="http://schemas.openxmlformats.org/officeDocument/2006/relationships/slide" Target="slide124.xml"/><Relationship Id="rId10" Type="http://schemas.openxmlformats.org/officeDocument/2006/relationships/slide" Target="slide112.xml"/><Relationship Id="rId19" Type="http://schemas.openxmlformats.org/officeDocument/2006/relationships/oleObject" Target="../embeddings/oleObject71.bin"/><Relationship Id="rId4" Type="http://schemas.openxmlformats.org/officeDocument/2006/relationships/slide" Target="slide103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21.xml"/><Relationship Id="rId18" Type="http://schemas.openxmlformats.org/officeDocument/2006/relationships/package" Target="../embeddings/Microsoft_Word_Document71.docx"/><Relationship Id="rId3" Type="http://schemas.openxmlformats.org/officeDocument/2006/relationships/slide" Target="slide103.xml"/><Relationship Id="rId7" Type="http://schemas.openxmlformats.org/officeDocument/2006/relationships/slide" Target="slide108.xml"/><Relationship Id="rId12" Type="http://schemas.openxmlformats.org/officeDocument/2006/relationships/slide" Target="slide118.xml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2.xml"/><Relationship Id="rId1" Type="http://schemas.openxmlformats.org/officeDocument/2006/relationships/vmlDrawing" Target="../drawings/vmlDrawing40.vml"/><Relationship Id="rId6" Type="http://schemas.openxmlformats.org/officeDocument/2006/relationships/slide" Target="slide106.xml"/><Relationship Id="rId11" Type="http://schemas.openxmlformats.org/officeDocument/2006/relationships/slide" Target="slide115.xml"/><Relationship Id="rId5" Type="http://schemas.openxmlformats.org/officeDocument/2006/relationships/slide" Target="slide105.xml"/><Relationship Id="rId15" Type="http://schemas.openxmlformats.org/officeDocument/2006/relationships/slide" Target="slide126.xml"/><Relationship Id="rId10" Type="http://schemas.openxmlformats.org/officeDocument/2006/relationships/slide" Target="slide114.xml"/><Relationship Id="rId19" Type="http://schemas.openxmlformats.org/officeDocument/2006/relationships/image" Target="../media/image106.emf"/><Relationship Id="rId4" Type="http://schemas.openxmlformats.org/officeDocument/2006/relationships/slide" Target="slide104.xml"/><Relationship Id="rId9" Type="http://schemas.openxmlformats.org/officeDocument/2006/relationships/slide" Target="slide112.xml"/><Relationship Id="rId14" Type="http://schemas.openxmlformats.org/officeDocument/2006/relationships/slide" Target="slide12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oleObject" Target="../embeddings/oleObject73.bin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1" Type="http://schemas.openxmlformats.org/officeDocument/2006/relationships/vmlDrawing" Target="../drawings/vmlDrawing41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107.emf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package" Target="../embeddings/Microsoft_Word_Document72.docx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14.xml"/><Relationship Id="rId18" Type="http://schemas.openxmlformats.org/officeDocument/2006/relationships/slide" Target="slide126.xml"/><Relationship Id="rId3" Type="http://schemas.openxmlformats.org/officeDocument/2006/relationships/oleObject" Target="../embeddings/oleObject74.bin"/><Relationship Id="rId7" Type="http://schemas.openxmlformats.org/officeDocument/2006/relationships/slide" Target="slide104.xml"/><Relationship Id="rId12" Type="http://schemas.openxmlformats.org/officeDocument/2006/relationships/slide" Target="slide112.xml"/><Relationship Id="rId17" Type="http://schemas.openxmlformats.org/officeDocument/2006/relationships/slide" Target="slide12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1.xml"/><Relationship Id="rId20" Type="http://schemas.openxmlformats.org/officeDocument/2006/relationships/slide" Target="slide135.xml"/><Relationship Id="rId1" Type="http://schemas.openxmlformats.org/officeDocument/2006/relationships/vmlDrawing" Target="../drawings/vmlDrawing42.vml"/><Relationship Id="rId6" Type="http://schemas.openxmlformats.org/officeDocument/2006/relationships/slide" Target="slide103.xml"/><Relationship Id="rId11" Type="http://schemas.openxmlformats.org/officeDocument/2006/relationships/slide" Target="slide110.xml"/><Relationship Id="rId5" Type="http://schemas.openxmlformats.org/officeDocument/2006/relationships/image" Target="../media/image109.emf"/><Relationship Id="rId15" Type="http://schemas.openxmlformats.org/officeDocument/2006/relationships/slide" Target="slide118.xml"/><Relationship Id="rId10" Type="http://schemas.openxmlformats.org/officeDocument/2006/relationships/slide" Target="slide108.xml"/><Relationship Id="rId19" Type="http://schemas.openxmlformats.org/officeDocument/2006/relationships/slide" Target="slide132.xml"/><Relationship Id="rId4" Type="http://schemas.openxmlformats.org/officeDocument/2006/relationships/package" Target="../embeddings/Microsoft_Word_Document73.docx"/><Relationship Id="rId9" Type="http://schemas.openxmlformats.org/officeDocument/2006/relationships/slide" Target="slide106.xml"/><Relationship Id="rId14" Type="http://schemas.openxmlformats.org/officeDocument/2006/relationships/slide" Target="slide11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slide" Target="slide108.xml"/><Relationship Id="rId18" Type="http://schemas.openxmlformats.org/officeDocument/2006/relationships/slide" Target="slide118.xml"/><Relationship Id="rId3" Type="http://schemas.openxmlformats.org/officeDocument/2006/relationships/oleObject" Target="../embeddings/oleObject75.bin"/><Relationship Id="rId21" Type="http://schemas.openxmlformats.org/officeDocument/2006/relationships/slide" Target="slide126.xml"/><Relationship Id="rId7" Type="http://schemas.openxmlformats.org/officeDocument/2006/relationships/package" Target="../embeddings/Microsoft_Word_Document75.docx"/><Relationship Id="rId12" Type="http://schemas.openxmlformats.org/officeDocument/2006/relationships/slide" Target="slide106.xml"/><Relationship Id="rId17" Type="http://schemas.openxmlformats.org/officeDocument/2006/relationships/slide" Target="slide1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4.xml"/><Relationship Id="rId20" Type="http://schemas.openxmlformats.org/officeDocument/2006/relationships/slide" Target="slide124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6.bin"/><Relationship Id="rId11" Type="http://schemas.openxmlformats.org/officeDocument/2006/relationships/slide" Target="slide105.xml"/><Relationship Id="rId5" Type="http://schemas.openxmlformats.org/officeDocument/2006/relationships/image" Target="../media/image110.emf"/><Relationship Id="rId15" Type="http://schemas.openxmlformats.org/officeDocument/2006/relationships/slide" Target="slide112.xml"/><Relationship Id="rId10" Type="http://schemas.openxmlformats.org/officeDocument/2006/relationships/slide" Target="slide104.xml"/><Relationship Id="rId19" Type="http://schemas.openxmlformats.org/officeDocument/2006/relationships/slide" Target="slide121.xml"/><Relationship Id="rId4" Type="http://schemas.openxmlformats.org/officeDocument/2006/relationships/package" Target="../embeddings/Microsoft_Word_Document74.docx"/><Relationship Id="rId9" Type="http://schemas.openxmlformats.org/officeDocument/2006/relationships/slide" Target="slide103.xml"/><Relationship Id="rId14" Type="http://schemas.openxmlformats.org/officeDocument/2006/relationships/slide" Target="slide110.xml"/><Relationship Id="rId22" Type="http://schemas.openxmlformats.org/officeDocument/2006/relationships/slide" Target="slide13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4.xml"/><Relationship Id="rId3" Type="http://schemas.openxmlformats.org/officeDocument/2006/relationships/slide" Target="slide104.xml"/><Relationship Id="rId7" Type="http://schemas.openxmlformats.org/officeDocument/2006/relationships/slide" Target="slide110.xml"/><Relationship Id="rId12" Type="http://schemas.openxmlformats.org/officeDocument/2006/relationships/slide" Target="slide121.xml"/><Relationship Id="rId2" Type="http://schemas.openxmlformats.org/officeDocument/2006/relationships/slide" Target="slide103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8.xml"/><Relationship Id="rId5" Type="http://schemas.openxmlformats.org/officeDocument/2006/relationships/slide" Target="slide106.xml"/><Relationship Id="rId15" Type="http://schemas.openxmlformats.org/officeDocument/2006/relationships/slide" Target="slide132.xml"/><Relationship Id="rId10" Type="http://schemas.openxmlformats.org/officeDocument/2006/relationships/slide" Target="slide115.xml"/><Relationship Id="rId4" Type="http://schemas.openxmlformats.org/officeDocument/2006/relationships/slide" Target="slide105.xml"/><Relationship Id="rId9" Type="http://schemas.openxmlformats.org/officeDocument/2006/relationships/slide" Target="slide114.xml"/><Relationship Id="rId14" Type="http://schemas.openxmlformats.org/officeDocument/2006/relationships/slide" Target="slide12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2.xml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10" Type="http://schemas.openxmlformats.org/officeDocument/2006/relationships/slide" Target="slide28.xml"/><Relationship Id="rId4" Type="http://schemas.openxmlformats.org/officeDocument/2006/relationships/slide" Target="slide23.xml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3.bin"/><Relationship Id="rId7" Type="http://schemas.microsoft.com/office/2007/relationships/hdphoto" Target="../media/hdphoto1.wdp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png"/><Relationship Id="rId5" Type="http://schemas.openxmlformats.org/officeDocument/2006/relationships/image" Target="../media/image27.emf"/><Relationship Id="rId10" Type="http://schemas.openxmlformats.org/officeDocument/2006/relationships/image" Target="../media/image28.emf"/><Relationship Id="rId4" Type="http://schemas.openxmlformats.org/officeDocument/2006/relationships/package" Target="../embeddings/Microsoft_Word_Document13.docx"/><Relationship Id="rId9" Type="http://schemas.openxmlformats.org/officeDocument/2006/relationships/package" Target="../embeddings/Microsoft_Word_Document14.doc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0.xml"/><Relationship Id="rId5" Type="http://schemas.openxmlformats.org/officeDocument/2006/relationships/slide" Target="slide53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23.xml"/><Relationship Id="rId7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26.xml"/><Relationship Id="rId4" Type="http://schemas.openxmlformats.org/officeDocument/2006/relationships/slide" Target="slide16.xml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8.xml"/><Relationship Id="rId3" Type="http://schemas.openxmlformats.org/officeDocument/2006/relationships/oleObject" Target="../embeddings/oleObject15.bin"/><Relationship Id="rId7" Type="http://schemas.openxmlformats.org/officeDocument/2006/relationships/slide" Target="slide23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22.xml"/><Relationship Id="rId11" Type="http://schemas.openxmlformats.org/officeDocument/2006/relationships/slide" Target="slide20.xml"/><Relationship Id="rId5" Type="http://schemas.openxmlformats.org/officeDocument/2006/relationships/image" Target="../media/image31.emf"/><Relationship Id="rId10" Type="http://schemas.openxmlformats.org/officeDocument/2006/relationships/slide" Target="slide19.xml"/><Relationship Id="rId4" Type="http://schemas.openxmlformats.org/officeDocument/2006/relationships/package" Target="../embeddings/Microsoft_Word_Document15.docx"/><Relationship Id="rId9" Type="http://schemas.openxmlformats.org/officeDocument/2006/relationships/slide" Target="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16.doc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7.bin"/><Relationship Id="rId7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5.emf"/><Relationship Id="rId5" Type="http://schemas.openxmlformats.org/officeDocument/2006/relationships/image" Target="../media/image33.emf"/><Relationship Id="rId10" Type="http://schemas.openxmlformats.org/officeDocument/2006/relationships/package" Target="../embeddings/Microsoft_Word_Document19.docx"/><Relationship Id="rId4" Type="http://schemas.openxmlformats.org/officeDocument/2006/relationships/package" Target="../embeddings/Microsoft_Word_Document17.docx"/><Relationship Id="rId9" Type="http://schemas.openxmlformats.org/officeDocument/2006/relationships/oleObject" Target="../embeddings/oleObject19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0.bin"/><Relationship Id="rId7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0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package" Target="../embeddings/Microsoft_Word_Document25.docx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Microsoft_Word_Document23.docx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2.emf"/><Relationship Id="rId2" Type="http://schemas.openxmlformats.org/officeDocument/2006/relationships/slideLayout" Target="../slideLayouts/slideLayout15.xml"/><Relationship Id="rId16" Type="http://schemas.openxmlformats.org/officeDocument/2006/relationships/package" Target="../embeddings/Microsoft_Word_Document26.docx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5" Type="http://schemas.openxmlformats.org/officeDocument/2006/relationships/oleObject" Target="../embeddings/oleObject26.bin"/><Relationship Id="rId10" Type="http://schemas.openxmlformats.org/officeDocument/2006/relationships/package" Target="../embeddings/Microsoft_Word_Document24.docx"/><Relationship Id="rId4" Type="http://schemas.openxmlformats.org/officeDocument/2006/relationships/package" Target="../embeddings/Microsoft_Word_Document22.docx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28.bin"/><Relationship Id="rId7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27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6.jpeg"/><Relationship Id="rId2" Type="http://schemas.openxmlformats.org/officeDocument/2006/relationships/slide" Target="slide4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image" Target="../media/image47.jpg"/><Relationship Id="rId2" Type="http://schemas.openxmlformats.org/officeDocument/2006/relationships/slide" Target="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slide" Target="slide41.xml"/><Relationship Id="rId7" Type="http://schemas.openxmlformats.org/officeDocument/2006/relationships/slide" Target="slide4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slide" Target="slide46.xml"/><Relationship Id="rId5" Type="http://schemas.openxmlformats.org/officeDocument/2006/relationships/slide" Target="slide44.xml"/><Relationship Id="rId10" Type="http://schemas.openxmlformats.org/officeDocument/2006/relationships/image" Target="../media/image36.emf"/><Relationship Id="rId4" Type="http://schemas.openxmlformats.org/officeDocument/2006/relationships/slide" Target="slide43.xml"/><Relationship Id="rId9" Type="http://schemas.openxmlformats.org/officeDocument/2006/relationships/package" Target="../embeddings/Microsoft_Word_Document29.doc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47.xml"/><Relationship Id="rId3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1.docx"/><Relationship Id="rId12" Type="http://schemas.openxmlformats.org/officeDocument/2006/relationships/slide" Target="slide4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11" Type="http://schemas.openxmlformats.org/officeDocument/2006/relationships/slide" Target="slide44.xml"/><Relationship Id="rId5" Type="http://schemas.openxmlformats.org/officeDocument/2006/relationships/image" Target="../media/image48.emf"/><Relationship Id="rId10" Type="http://schemas.openxmlformats.org/officeDocument/2006/relationships/slide" Target="slide43.xml"/><Relationship Id="rId4" Type="http://schemas.openxmlformats.org/officeDocument/2006/relationships/package" Target="../embeddings/Microsoft_Word_Document30.docx"/><Relationship Id="rId9" Type="http://schemas.openxmlformats.org/officeDocument/2006/relationships/slide" Target="slide4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image" Target="../media/image51.emf"/><Relationship Id="rId18" Type="http://schemas.openxmlformats.org/officeDocument/2006/relationships/package" Target="../embeddings/Microsoft_Word_Document35.docx"/><Relationship Id="rId3" Type="http://schemas.openxmlformats.org/officeDocument/2006/relationships/oleObject" Target="../embeddings/oleObject33.bin"/><Relationship Id="rId7" Type="http://schemas.openxmlformats.org/officeDocument/2006/relationships/slide" Target="slide43.xml"/><Relationship Id="rId12" Type="http://schemas.openxmlformats.org/officeDocument/2006/relationships/package" Target="../embeddings/Microsoft_Word_Document33.docx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14.vml"/><Relationship Id="rId6" Type="http://schemas.openxmlformats.org/officeDocument/2006/relationships/slide" Target="slide41.xml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50.emf"/><Relationship Id="rId15" Type="http://schemas.openxmlformats.org/officeDocument/2006/relationships/package" Target="../embeddings/Microsoft_Word_Document34.docx"/><Relationship Id="rId10" Type="http://schemas.openxmlformats.org/officeDocument/2006/relationships/slide" Target="slide47.xml"/><Relationship Id="rId19" Type="http://schemas.openxmlformats.org/officeDocument/2006/relationships/image" Target="../media/image53.emf"/><Relationship Id="rId4" Type="http://schemas.openxmlformats.org/officeDocument/2006/relationships/package" Target="../embeddings/Microsoft_Word_Document32.docx"/><Relationship Id="rId9" Type="http://schemas.openxmlformats.org/officeDocument/2006/relationships/slide" Target="slide46.xml"/><Relationship Id="rId14" Type="http://schemas.openxmlformats.org/officeDocument/2006/relationships/oleObject" Target="../embeddings/oleObject3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6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37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0.e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1.e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emf"/><Relationship Id="rId1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5.bin"/><Relationship Id="rId20" Type="http://schemas.openxmlformats.org/officeDocument/2006/relationships/package" Target="../embeddings/Microsoft_Word_Document6.docx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package" Target="../embeddings/Microsoft_Word_Document3.docx"/><Relationship Id="rId24" Type="http://schemas.openxmlformats.org/officeDocument/2006/relationships/image" Target="../media/image12.emf"/><Relationship Id="rId5" Type="http://schemas.openxmlformats.org/officeDocument/2006/relationships/package" Target="../embeddings/Microsoft_Word_Document1.docx"/><Relationship Id="rId15" Type="http://schemas.openxmlformats.org/officeDocument/2006/relationships/image" Target="../media/image9.emf"/><Relationship Id="rId23" Type="http://schemas.openxmlformats.org/officeDocument/2006/relationships/package" Target="../embeddings/Microsoft_Word_Document7.docx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Relationship Id="rId14" Type="http://schemas.openxmlformats.org/officeDocument/2006/relationships/package" Target="../embeddings/Microsoft_Word_Document4.docx"/><Relationship Id="rId22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38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39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40.docx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8.docx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slide" Target="slide63.xml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Microsoft_Word_Document42.docx"/><Relationship Id="rId12" Type="http://schemas.openxmlformats.org/officeDocument/2006/relationships/slide" Target="slide61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7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6.emf"/><Relationship Id="rId5" Type="http://schemas.openxmlformats.org/officeDocument/2006/relationships/image" Target="../media/image64.emf"/><Relationship Id="rId15" Type="http://schemas.openxmlformats.org/officeDocument/2006/relationships/slide" Target="slide70.xml"/><Relationship Id="rId10" Type="http://schemas.openxmlformats.org/officeDocument/2006/relationships/package" Target="../embeddings/Microsoft_Word_Document43.docx"/><Relationship Id="rId4" Type="http://schemas.openxmlformats.org/officeDocument/2006/relationships/package" Target="../embeddings/Microsoft_Word_Document41.docx"/><Relationship Id="rId9" Type="http://schemas.openxmlformats.org/officeDocument/2006/relationships/oleObject" Target="../embeddings/oleObject44.bin"/><Relationship Id="rId14" Type="http://schemas.openxmlformats.org/officeDocument/2006/relationships/slide" Target="slide6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slide" Target="slide63.xml"/><Relationship Id="rId3" Type="http://schemas.openxmlformats.org/officeDocument/2006/relationships/oleObject" Target="../embeddings/oleObject45.bin"/><Relationship Id="rId7" Type="http://schemas.openxmlformats.org/officeDocument/2006/relationships/package" Target="../embeddings/Microsoft_Word_Document45.docx"/><Relationship Id="rId12" Type="http://schemas.openxmlformats.org/officeDocument/2006/relationships/slide" Target="slide61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75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69.emf"/><Relationship Id="rId5" Type="http://schemas.openxmlformats.org/officeDocument/2006/relationships/image" Target="../media/image67.emf"/><Relationship Id="rId15" Type="http://schemas.openxmlformats.org/officeDocument/2006/relationships/slide" Target="slide70.xml"/><Relationship Id="rId10" Type="http://schemas.openxmlformats.org/officeDocument/2006/relationships/package" Target="../embeddings/Microsoft_Word_Document46.docx"/><Relationship Id="rId4" Type="http://schemas.openxmlformats.org/officeDocument/2006/relationships/package" Target="../embeddings/Microsoft_Word_Document44.docx"/><Relationship Id="rId9" Type="http://schemas.openxmlformats.org/officeDocument/2006/relationships/oleObject" Target="../embeddings/oleObject47.bin"/><Relationship Id="rId1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oleObject" Target="../embeddings/oleObject48.bin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slide" Target="slide61.xml"/><Relationship Id="rId5" Type="http://schemas.openxmlformats.org/officeDocument/2006/relationships/image" Target="../media/image71.emf"/><Relationship Id="rId10" Type="http://schemas.openxmlformats.org/officeDocument/2006/relationships/slide" Target="slide75.xml"/><Relationship Id="rId4" Type="http://schemas.openxmlformats.org/officeDocument/2006/relationships/package" Target="../embeddings/Microsoft_Word_Document47.docx"/><Relationship Id="rId9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oleObject" Target="../embeddings/oleObject49.bin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slide" Target="slide61.xml"/><Relationship Id="rId5" Type="http://schemas.openxmlformats.org/officeDocument/2006/relationships/image" Target="../media/image73.emf"/><Relationship Id="rId10" Type="http://schemas.openxmlformats.org/officeDocument/2006/relationships/slide" Target="slide75.xml"/><Relationship Id="rId4" Type="http://schemas.openxmlformats.org/officeDocument/2006/relationships/package" Target="../embeddings/Microsoft_Word_Document48.docx"/><Relationship Id="rId9" Type="http://schemas.openxmlformats.org/officeDocument/2006/relationships/slide" Target="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7" Type="http://schemas.openxmlformats.org/officeDocument/2006/relationships/slide" Target="slide75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7.xml"/><Relationship Id="rId4" Type="http://schemas.openxmlformats.org/officeDocument/2006/relationships/slide" Target="slide6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slide" Target="slide75.xml"/><Relationship Id="rId3" Type="http://schemas.openxmlformats.org/officeDocument/2006/relationships/oleObject" Target="../embeddings/oleObject50.bin"/><Relationship Id="rId7" Type="http://schemas.openxmlformats.org/officeDocument/2006/relationships/package" Target="../embeddings/Microsoft_Word_Document50.docx"/><Relationship Id="rId12" Type="http://schemas.openxmlformats.org/officeDocument/2006/relationships/slide" Target="slide7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1.bin"/><Relationship Id="rId11" Type="http://schemas.openxmlformats.org/officeDocument/2006/relationships/slide" Target="slide67.xml"/><Relationship Id="rId5" Type="http://schemas.openxmlformats.org/officeDocument/2006/relationships/image" Target="../media/image75.emf"/><Relationship Id="rId10" Type="http://schemas.openxmlformats.org/officeDocument/2006/relationships/slide" Target="slide63.xml"/><Relationship Id="rId4" Type="http://schemas.openxmlformats.org/officeDocument/2006/relationships/package" Target="../embeddings/Microsoft_Word_Document49.docx"/><Relationship Id="rId9" Type="http://schemas.openxmlformats.org/officeDocument/2006/relationships/slide" Target="slide6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6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oleObject" Target="../embeddings/oleObject52.bin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61.xml"/><Relationship Id="rId5" Type="http://schemas.openxmlformats.org/officeDocument/2006/relationships/image" Target="../media/image77.emf"/><Relationship Id="rId10" Type="http://schemas.openxmlformats.org/officeDocument/2006/relationships/slide" Target="slide75.xml"/><Relationship Id="rId4" Type="http://schemas.openxmlformats.org/officeDocument/2006/relationships/package" Target="../embeddings/Microsoft_Word_Document51.docx"/><Relationship Id="rId9" Type="http://schemas.openxmlformats.org/officeDocument/2006/relationships/slide" Target="slide7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oleObject" Target="../embeddings/oleObject53.bin"/><Relationship Id="rId7" Type="http://schemas.openxmlformats.org/officeDocument/2006/relationships/slide" Target="slide6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61.xml"/><Relationship Id="rId5" Type="http://schemas.openxmlformats.org/officeDocument/2006/relationships/image" Target="../media/image78.emf"/><Relationship Id="rId10" Type="http://schemas.openxmlformats.org/officeDocument/2006/relationships/slide" Target="slide75.xml"/><Relationship Id="rId4" Type="http://schemas.openxmlformats.org/officeDocument/2006/relationships/package" Target="../embeddings/Microsoft_Word_Document52.docx"/><Relationship Id="rId9" Type="http://schemas.openxmlformats.org/officeDocument/2006/relationships/slide" Target="slide7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0.jpeg"/><Relationship Id="rId3" Type="http://schemas.openxmlformats.org/officeDocument/2006/relationships/oleObject" Target="../embeddings/oleObject10.bin"/><Relationship Id="rId7" Type="http://schemas.openxmlformats.org/officeDocument/2006/relationships/package" Target="../embeddings/Microsoft_Word_Document11.docx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8.emf"/><Relationship Id="rId5" Type="http://schemas.openxmlformats.org/officeDocument/2006/relationships/image" Target="../media/image16.emf"/><Relationship Id="rId15" Type="http://schemas.openxmlformats.org/officeDocument/2006/relationships/image" Target="../media/image22.jpeg"/><Relationship Id="rId10" Type="http://schemas.openxmlformats.org/officeDocument/2006/relationships/package" Target="../embeddings/Microsoft_Word_Document12.docx"/><Relationship Id="rId4" Type="http://schemas.openxmlformats.org/officeDocument/2006/relationships/package" Target="../embeddings/Microsoft_Word_Document10.docx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slide" Target="slide93.xml"/><Relationship Id="rId3" Type="http://schemas.openxmlformats.org/officeDocument/2006/relationships/oleObject" Target="../embeddings/oleObject54.bin"/><Relationship Id="rId7" Type="http://schemas.openxmlformats.org/officeDocument/2006/relationships/package" Target="../embeddings/Microsoft_Word_Document54.docx"/><Relationship Id="rId12" Type="http://schemas.openxmlformats.org/officeDocument/2006/relationships/slide" Target="slide8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5.bin"/><Relationship Id="rId11" Type="http://schemas.openxmlformats.org/officeDocument/2006/relationships/slide" Target="slide85.xml"/><Relationship Id="rId5" Type="http://schemas.openxmlformats.org/officeDocument/2006/relationships/image" Target="../media/image79.emf"/><Relationship Id="rId10" Type="http://schemas.openxmlformats.org/officeDocument/2006/relationships/slide" Target="slide84.xml"/><Relationship Id="rId4" Type="http://schemas.openxmlformats.org/officeDocument/2006/relationships/package" Target="../embeddings/Microsoft_Word_Document53.docx"/><Relationship Id="rId9" Type="http://schemas.openxmlformats.org/officeDocument/2006/relationships/slide" Target="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oleObject" Target="../embeddings/oleObject56.bin"/><Relationship Id="rId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slide" Target="slide81.xml"/><Relationship Id="rId11" Type="http://schemas.openxmlformats.org/officeDocument/2006/relationships/slide" Target="slide91.xml"/><Relationship Id="rId5" Type="http://schemas.openxmlformats.org/officeDocument/2006/relationships/image" Target="../media/image83.emf"/><Relationship Id="rId10" Type="http://schemas.openxmlformats.org/officeDocument/2006/relationships/slide" Target="slide93.xml"/><Relationship Id="rId4" Type="http://schemas.openxmlformats.org/officeDocument/2006/relationships/package" Target="../embeddings/Microsoft_Word_Document55.docx"/><Relationship Id="rId9" Type="http://schemas.openxmlformats.org/officeDocument/2006/relationships/slide" Target="slide8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oleObject" Target="../embeddings/oleObject57.bin"/><Relationship Id="rId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slide" Target="slide81.xml"/><Relationship Id="rId5" Type="http://schemas.openxmlformats.org/officeDocument/2006/relationships/image" Target="../media/image84.emf"/><Relationship Id="rId10" Type="http://schemas.openxmlformats.org/officeDocument/2006/relationships/slide" Target="slide93.xml"/><Relationship Id="rId4" Type="http://schemas.openxmlformats.org/officeDocument/2006/relationships/package" Target="../embeddings/Microsoft_Word_Document56.docx"/><Relationship Id="rId9" Type="http://schemas.openxmlformats.org/officeDocument/2006/relationships/slide" Target="slide8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oleObject" Target="../embeddings/oleObject58.bin"/><Relationship Id="rId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81.xml"/><Relationship Id="rId5" Type="http://schemas.openxmlformats.org/officeDocument/2006/relationships/image" Target="../media/image85.emf"/><Relationship Id="rId10" Type="http://schemas.openxmlformats.org/officeDocument/2006/relationships/slide" Target="slide93.xml"/><Relationship Id="rId4" Type="http://schemas.openxmlformats.org/officeDocument/2006/relationships/package" Target="../embeddings/Microsoft_Word_Document57.docx"/><Relationship Id="rId9" Type="http://schemas.openxmlformats.org/officeDocument/2006/relationships/slide" Target="slide8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slide" Target="slide85.xml"/><Relationship Id="rId4" Type="http://schemas.openxmlformats.org/officeDocument/2006/relationships/slide" Target="slide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6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9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86.xml"/><Relationship Id="rId4" Type="http://schemas.openxmlformats.org/officeDocument/2006/relationships/slide" Target="slide8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oleObject" Target="../embeddings/oleObject59.bin"/><Relationship Id="rId7" Type="http://schemas.openxmlformats.org/officeDocument/2006/relationships/slide" Target="slide8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81.xml"/><Relationship Id="rId5" Type="http://schemas.openxmlformats.org/officeDocument/2006/relationships/image" Target="../media/image87.emf"/><Relationship Id="rId10" Type="http://schemas.openxmlformats.org/officeDocument/2006/relationships/slide" Target="slide93.xml"/><Relationship Id="rId4" Type="http://schemas.openxmlformats.org/officeDocument/2006/relationships/package" Target="../embeddings/Microsoft_Word_Document58.docx"/><Relationship Id="rId9" Type="http://schemas.openxmlformats.org/officeDocument/2006/relationships/slide" Target="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4082528"/>
            <a:ext cx="5688632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2345" y="4293890"/>
            <a:ext cx="4302781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16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硫及其化合物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14" name="矩形 13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7286" y="261442"/>
            <a:ext cx="11053228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如图所示，利用培养皿探究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的性质。实验时向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固体上滴几滴浓硫酸，立即用另一培养皿扣在上面。表中对实验现象的描述或解释不正确的是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4532" name="Picture 20" descr="HX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76" y="2457727"/>
            <a:ext cx="7539062" cy="219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70670" y="5710332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24487" y="5714886"/>
            <a:ext cx="774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↑+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7029" y="4869954"/>
            <a:ext cx="20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的制备：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4886" y="4874508"/>
            <a:ext cx="817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+H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===Na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+ 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↑+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O (H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419816" y="981522"/>
            <a:ext cx="4117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7392" y="1629594"/>
            <a:ext cx="18849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837506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为减少装置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的量，在不改变原有装置的基础上对实验步骤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进行了改进，改进后的操作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易被氧化，故装置中的氧气能将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氧化，为了减少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的生成量，应先将装置中的空气排尽，可先用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将装置中的空气排尽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590" y="1421706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，产生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的气体将装置中空气排尽后，再向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混合溶液</a:t>
            </a:r>
            <a:endParaRPr lang="zh-CN" altLang="en-US" sz="2800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845" y="1485578"/>
            <a:ext cx="10901751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的溶解度随温度升高显著增大，所得产品通过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法提纯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因为硫代硫酸钠的溶解度随温度升高而显著增大，故可采用重结晶法将其提纯。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8174" y="22096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重结晶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839622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5" name="圆角矩形 24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646934" y="2327791"/>
            <a:ext cx="428835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练出高分</a:t>
            </a:r>
            <a:endParaRPr lang="zh-CN" altLang="zh-CN" sz="8000" b="1" kern="0" dirty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1197546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下列物质中，不能由单质直接化合生成的是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中燃烧，只能生成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8823" y="1314049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89" y="765498"/>
            <a:ext cx="110662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都是酸性氧化物，二者的水溶液都是强酸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将铜片放入浓硫酸中，无明显现象是因为铜片发生了钝化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自然界中不存在游离态的硫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富含硫黄的矿物在工业上可用于制造硫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溶于水形成亚硫酸，亚硫酸是弱酸，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温下铜片和浓硫酸不反应，加热条件下才反应，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然界中存在游离态的硫，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040882" y="76549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7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硫酸、亚硫酸和氢硫酸是含硫的三种酸。下列说法不正确的是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，则产生淡黄色沉淀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这三种酸都是二元酸，都能与氢氧化钠反应生成酸式盐和正盐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这三种酸的水溶液久置空气中都会变质且原溶质的浓度减小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向氢硫酸、亚硫酸溶液中滴加氯水都会发生氧化还原反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硫酸在空气中不会变质，只是浓度变小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10763052" y="118621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981522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下列现象或事实可用同一原理解释的是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浓硫酸和浓盐酸长期暴露在空气中浓度降低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溶液使酸性高锰酸钾溶液的紫色褪去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漂白粉和水玻璃长期暴露在空气中变质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亚硫酸钠溶液和氯化铝溶液在空气中蒸干不能得到对应的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溶质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3837" y="983910"/>
            <a:ext cx="11232086" cy="5182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中浓硫酸变稀是因为其吸水性，浓盐酸变稀是因为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挥发；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中紫色褪去都是因为发生了氧化还原反应；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中漂白粉和水玻璃长期暴露在空气中均会变质，前者是与空气中的水和二氧化碳发生反应，生成的次氯酸又分解，发生了氧化还原反应，而后者只发生了复分解反应，是强酸制弱酸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碳酸的酸性强于硅酸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中前者生成硫酸钠是因为发生了氧化还原反应，后者得到的是氢氧化铝，是因为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水解生成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易挥发，所以答案选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621482"/>
            <a:ext cx="10947562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下列实验报告记录的实验现象正确的是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2274" name="Picture 2" descr="HX20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42" y="1451670"/>
            <a:ext cx="8663284" cy="457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3916" y="693490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的水溶液呈酸性，使石蕊溶液显红色，但不能漂白石蕊溶液；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能漂白品红溶液，使品红溶液褪为无色；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85926"/>
              </p:ext>
            </p:extLst>
          </p:nvPr>
        </p:nvGraphicFramePr>
        <p:xfrm>
          <a:off x="863600" y="2920752"/>
          <a:ext cx="104902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5" name="文档" r:id="rId18" imgW="10485903" imgH="1665945" progId="Word.Document.12">
                  <p:embed/>
                </p:oleObj>
              </mc:Choice>
              <mc:Fallback>
                <p:oleObj name="文档" r:id="rId18" imgW="10485903" imgH="1665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63600" y="2920752"/>
                        <a:ext cx="104902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773916" y="4172873"/>
            <a:ext cx="1058113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8676"/>
              </p:ext>
            </p:extLst>
          </p:nvPr>
        </p:nvGraphicFramePr>
        <p:xfrm>
          <a:off x="944538" y="621482"/>
          <a:ext cx="10296088" cy="3744416"/>
        </p:xfrm>
        <a:graphic>
          <a:graphicData uri="http://schemas.openxmlformats.org/drawingml/2006/table">
            <a:tbl>
              <a:tblPr/>
              <a:tblGrid>
                <a:gridCol w="1180777"/>
                <a:gridCol w="2869462"/>
                <a:gridCol w="6245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解释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沉淀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溶液反应产生了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单质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具有还原性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品红溶液褪色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具有漂白性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622" y="4509914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，进而与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35766" y="1125538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339060" y="1413570"/>
            <a:ext cx="1796706" cy="609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871200" y="1955800"/>
            <a:ext cx="1041403" cy="2857500"/>
          </a:xfrm>
          <a:custGeom>
            <a:avLst/>
            <a:gdLst>
              <a:gd name="connsiteX0" fmla="*/ 0 w 1041403"/>
              <a:gd name="connsiteY0" fmla="*/ 0 h 2857500"/>
              <a:gd name="connsiteX1" fmla="*/ 1041400 w 1041403"/>
              <a:gd name="connsiteY1" fmla="*/ 1612900 h 2857500"/>
              <a:gd name="connsiteX2" fmla="*/ 12700 w 1041403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3" h="2857500">
                <a:moveTo>
                  <a:pt x="0" y="0"/>
                </a:moveTo>
                <a:cubicBezTo>
                  <a:pt x="519641" y="568325"/>
                  <a:pt x="1039283" y="1136650"/>
                  <a:pt x="1041400" y="1612900"/>
                </a:cubicBezTo>
                <a:cubicBezTo>
                  <a:pt x="1043517" y="2089150"/>
                  <a:pt x="12700" y="2857500"/>
                  <a:pt x="12700" y="28575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75244" y="4645925"/>
            <a:ext cx="4852610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必须在中性或碱性条件下沉淀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82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6" grpId="0" animBg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719" y="549474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用如图所示实验装置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探究铜丝与过量浓硫酸的反应。下列实验不合理的是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3298" name="Picture 2" descr="HX20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7" y="1922918"/>
            <a:ext cx="2581171" cy="1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78719" y="3791575"/>
            <a:ext cx="1118508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上下移动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中铜丝可控制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中选用品红溶液验证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溶液吸收多余的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生成，向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加水，观察颜色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697506" y="1125538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移动铜丝，可控制铜丝与浓硫酸的接触，即控制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的生成量，故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有毒，且属于酸性氧化物，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浓硫酸过量，试管中有剩余浓硫酸，就将反应后的混合液慢慢加入到大量水中，易出现溶液暴沸喷出试管而发生危险，故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665" y="909514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具有漂白性，所以它能使品红溶液、溴水、酸性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液、石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蕊溶液褪色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能使品红溶液褪色的物质不一定是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、漂白粉、活性炭、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都能使红墨水褪色，且原理相同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混合后通入装有湿润的有色布条的集气瓶中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白效果更好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2307" y="1117402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使溴水、酸性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具有还原性，能使品红溶液褪色是因为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具有漂白性，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不能使石蕊溶液褪色；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项，能使品红溶液褪色的物质很多，不仅仅是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项，这些漂白剂的漂白原理不都相同；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等物质的量混合后在溶液中发生反应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，从而失去漂白能力。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0226" y="621482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下列四种溶液中一定存在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向甲溶液中加入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溶液，产生白色沉淀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向乙溶液中加入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溶液，有白色沉淀，再加入盐酸，沉淀不溶解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向丙溶液中加入盐酸使之酸化，再加入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溶液，有白色沉淀产生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向丁溶液中加入硝酸使之酸化，再加入硝酸钡溶液，有白色沉淀产生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87204"/>
              </p:ext>
            </p:extLst>
          </p:nvPr>
        </p:nvGraphicFramePr>
        <p:xfrm>
          <a:off x="5137216" y="752798"/>
          <a:ext cx="577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66" name="文档" r:id="rId18" imgW="578563" imgH="685465" progId="Word.Document.12">
                  <p:embed/>
                </p:oleObj>
              </mc:Choice>
              <mc:Fallback>
                <p:oleObj name="文档" r:id="rId18" imgW="578563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37216" y="752798"/>
                        <a:ext cx="577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764584"/>
              </p:ext>
            </p:extLst>
          </p:nvPr>
        </p:nvGraphicFramePr>
        <p:xfrm>
          <a:off x="496902" y="3996382"/>
          <a:ext cx="8575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67" name="文档" r:id="rId21" imgW="8575548" imgH="1057033" progId="Word.Document.12">
                  <p:embed/>
                </p:oleObj>
              </mc:Choice>
              <mc:Fallback>
                <p:oleObj name="文档" r:id="rId21" imgW="8575548" imgH="105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6902" y="3996382"/>
                        <a:ext cx="8575675" cy="105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01351" y="4437906"/>
            <a:ext cx="569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乙溶液中可能存在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04819"/>
              </p:ext>
            </p:extLst>
          </p:nvPr>
        </p:nvGraphicFramePr>
        <p:xfrm>
          <a:off x="495300" y="5230862"/>
          <a:ext cx="110363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68" name="文档" r:id="rId24" imgW="11038247" imgH="1499026" progId="Word.Document.12">
                  <p:embed/>
                </p:oleObj>
              </mc:Choice>
              <mc:Fallback>
                <p:oleObj name="文档" r:id="rId24" imgW="11038247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95300" y="5230862"/>
                        <a:ext cx="110363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455246" y="7527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549474"/>
            <a:ext cx="11344407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溶液的性质，在白色点滴板的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四个凹槽中滴入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溶液，再分别滴加下图所示的试剂：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85" name="Picture 25" descr="HX7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14" y="1977204"/>
            <a:ext cx="8958096" cy="182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414031" y="3926811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对实验现象的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解释或结论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15925"/>
              </p:ext>
            </p:extLst>
          </p:nvPr>
        </p:nvGraphicFramePr>
        <p:xfrm>
          <a:off x="304800" y="693490"/>
          <a:ext cx="11480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1" name="文档" r:id="rId4" imgW="11933872" imgH="6002233" progId="Word.Document.12">
                  <p:embed/>
                </p:oleObj>
              </mc:Choice>
              <mc:Fallback>
                <p:oleObj name="文档" r:id="rId4" imgW="11933872" imgH="60022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693490"/>
                        <a:ext cx="11480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84136"/>
              </p:ext>
            </p:extLst>
          </p:nvPr>
        </p:nvGraphicFramePr>
        <p:xfrm>
          <a:off x="537890" y="1341562"/>
          <a:ext cx="111633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89" name="文档" r:id="rId18" imgW="11480482" imgH="1805825" progId="Word.Document.12">
                  <p:embed/>
                </p:oleObj>
              </mc:Choice>
              <mc:Fallback>
                <p:oleObj name="文档" r:id="rId18" imgW="11480482" imgH="18058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7890" y="1341562"/>
                        <a:ext cx="111633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50442"/>
              </p:ext>
            </p:extLst>
          </p:nvPr>
        </p:nvGraphicFramePr>
        <p:xfrm>
          <a:off x="533400" y="2874442"/>
          <a:ext cx="11176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0" name="文档" r:id="rId21" imgW="11480482" imgH="966183" progId="Word.Document.12">
                  <p:embed/>
                </p:oleObj>
              </mc:Choice>
              <mc:Fallback>
                <p:oleObj name="文档" r:id="rId21" imgW="11480482" imgH="966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2874442"/>
                        <a:ext cx="111760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0654"/>
              </p:ext>
            </p:extLst>
          </p:nvPr>
        </p:nvGraphicFramePr>
        <p:xfrm>
          <a:off x="533400" y="3662586"/>
          <a:ext cx="11176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1" name="文档" r:id="rId24" imgW="11480482" imgH="1499026" progId="Word.Document.12">
                  <p:embed/>
                </p:oleObj>
              </mc:Choice>
              <mc:Fallback>
                <p:oleObj name="文档" r:id="rId24" imgW="11480482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33400" y="3662586"/>
                        <a:ext cx="11176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3780" y="504042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355" y="837506"/>
            <a:ext cx="11074344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 18.5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的浓硫酸充分反应后，锌完全溶解，同时生成气体甲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33.6 L(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标准状况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。将反应后的溶液稀释至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，测得溶液的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。下列叙述不正确的是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97.5 g Zn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反应中共转移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1561" y="832272"/>
            <a:ext cx="11232086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，说明硫酸过量，且反应后硫酸的物质的量为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，则反应掉的硫酸的物质的量为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18.5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随着反应的进行，硫酸浓度会变稀，可能会生成氢气，所以生成的气体甲可能是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的混合物，由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，不论是生成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 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气体甲，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，则反应中共消耗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 97.5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2216"/>
              </p:ext>
            </p:extLst>
          </p:nvPr>
        </p:nvGraphicFramePr>
        <p:xfrm>
          <a:off x="8816304" y="4806032"/>
          <a:ext cx="2128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3" name="文档" r:id="rId4" imgW="2128119" imgH="1054118" progId="Word.Document.12">
                  <p:embed/>
                </p:oleObj>
              </mc:Choice>
              <mc:Fallback>
                <p:oleObj name="文档" r:id="rId4" imgW="2128119" imgH="1054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6304" y="4806032"/>
                        <a:ext cx="21288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028" y="940891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的检验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下列溶液能够区别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澄清的石灰水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6498" y="167569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4511" y="23369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8742" y="297858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均是先变浑浊后澄清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6614" y="1629594"/>
            <a:ext cx="1037264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反应中转移电子的物质的量为锌的物质的量的两倍，为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由硫原子守恒可知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1.5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0.3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70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182266"/>
            <a:ext cx="11457851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用硫及其化合物制硫酸有下列三种反应途径，某些反应条件和产物已省略。下列有关说法不正确的是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17215"/>
              </p:ext>
            </p:extLst>
          </p:nvPr>
        </p:nvGraphicFramePr>
        <p:xfrm>
          <a:off x="495300" y="2690242"/>
          <a:ext cx="919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9" name="文档" r:id="rId18" imgW="9197700" imgH="2975700" progId="Word.Document.12">
                  <p:embed/>
                </p:oleObj>
              </mc:Choice>
              <mc:Fallback>
                <p:oleObj name="文档" r:id="rId18" imgW="9197700" imgH="297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5300" y="2690242"/>
                        <a:ext cx="91948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112553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的反应中体现了浓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的第二步反应在实际生产中可以通过增大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成本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污染相对小且原子利用率高，更能体现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绿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的理论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2114" y="1269554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属于浓硝酸和非金属单质的反应，表现了浓硝酸的强氧化性，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的第二步反应为可逆反应，通过增大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的浓度来提高二氧化硫的转化率，降低成本，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，理论上各消耗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，各转移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，而途径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 mol e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3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533974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某硫酸厂废气中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的回收利用方案如下图所示。下列说法错误的是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28" name="Picture 24" descr="HX7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133650"/>
            <a:ext cx="7508569" cy="1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15304" y="3570259"/>
            <a:ext cx="11120877" cy="25958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2956" y="1626758"/>
            <a:ext cx="10947561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可能为亚硫酸铵、亚硫酸氢铵；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有可能有硫酸铵或硫酸氢铵；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应该是二氧化硫；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项，硫元素的最外层只有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个电子，最高价为＋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价，不可能为＋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837506"/>
            <a:ext cx="11185087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近年来，酸雨污染较为严重，防治酸雨成了迫在眉睫的问题。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有人提出了一种利用氯碱工业产品处理含二氧化硫废气的方法，流程如下：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的废气通入电解饱和食盐水后所得到的溶液中，得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将电解饱和食盐水所得气体反应后制得盐酸。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将盐酸加入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溶液中，反应所得到的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气体回收，生成的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循环利用。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1229251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中电解饱和食盐水的化学方程式：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写出步骤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0992"/>
              </p:ext>
            </p:extLst>
          </p:nvPr>
        </p:nvGraphicFramePr>
        <p:xfrm>
          <a:off x="596900" y="909638"/>
          <a:ext cx="10922000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70" name="文档" r:id="rId4" imgW="10926157" imgH="2618970" progId="Word.Document.12">
                  <p:embed/>
                </p:oleObj>
              </mc:Choice>
              <mc:Fallback>
                <p:oleObj name="文档" r:id="rId4" imgW="10926157" imgH="2618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900" y="909638"/>
                        <a:ext cx="10922000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7394" name="Picture 2" descr="HX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04" y="3196887"/>
            <a:ext cx="9057740" cy="27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632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634182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该小组采用下图装置在实验室测定模拟烟气中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的体积分数，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8418" name="Picture 2" descr="HX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32" y="1786310"/>
            <a:ext cx="4585115" cy="16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74" y="3442494"/>
            <a:ext cx="11120877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碘的淀粉溶液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酸性高锰酸钾溶液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氯化钡溶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91282" y="4583936"/>
            <a:ext cx="11185087" cy="17727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若上述实验是在标准状况下进行的，欲测定转化器中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成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转化率，已知气体流速，还需测定的数据有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08876"/>
              </p:ext>
            </p:extLst>
          </p:nvPr>
        </p:nvGraphicFramePr>
        <p:xfrm>
          <a:off x="10812769" y="4738495"/>
          <a:ext cx="8636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5" name="文档" r:id="rId20" imgW="870023" imgH="748254" progId="Word.Document.12">
                  <p:embed/>
                </p:oleObj>
              </mc:Choice>
              <mc:Fallback>
                <p:oleObj name="文档" r:id="rId20" imgW="870023" imgH="74825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2769" y="4738495"/>
                        <a:ext cx="8636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766" y="477466"/>
            <a:ext cx="11074344" cy="6263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下列实验中能证明某气体为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使澄清石灰水变浑浊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使湿润的蓝色石蕊试纸变红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使品红溶液褪色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溶液，有白色沉淀生成，该沉淀溶于稀盐酸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通入溴水中，能使溴水褪色，再滴加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溶液有白色沉淀产生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都不能证明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均能证明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也能产生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中的实验现象，酸性气体一般都能使湿润的蓝色石蕊试纸变红，氯气也能使品红溶液褪色。实验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说明气体有还原性，结合后续实验现象说明该气体是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9262" y="536268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0775" y="1485578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95865" y="1394406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8" name="曲线连接符 17"/>
          <p:cNvCxnSpPr/>
          <p:nvPr/>
        </p:nvCxnSpPr>
        <p:spPr>
          <a:xfrm rot="16200000" flipH="1">
            <a:off x="2888157" y="2385678"/>
            <a:ext cx="1584176" cy="13681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197583" y="3789834"/>
            <a:ext cx="354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若漂白后的溶液加热能复原，一定是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23198" y="2866504"/>
            <a:ext cx="564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9" grpId="0"/>
      <p:bldP spid="2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874" y="981522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求解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在混合气中的体积分数，需要求出两个量，一个是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的体积，一个是混合气的总体积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利用量气装置，可求出吸收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后余气的体积；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利用洗气瓶中的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溶液，求出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的体积。所以对于洗气瓶中的溶液，必须能与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反应，且能发生明显的颜色变化，以便确定反应的终点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16017"/>
              </p:ext>
            </p:extLst>
          </p:nvPr>
        </p:nvGraphicFramePr>
        <p:xfrm>
          <a:off x="584200" y="4379094"/>
          <a:ext cx="10998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5" name="文档" r:id="rId18" imgW="11002458" imgH="903599" progId="Word.Document.12">
                  <p:embed/>
                </p:oleObj>
              </mc:Choice>
              <mc:Fallback>
                <p:oleObj name="文档" r:id="rId18" imgW="11002458" imgH="903599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4379094"/>
                        <a:ext cx="10998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2337" y="4964495"/>
            <a:ext cx="1112087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因为在前一问中已求出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在混合气中的含量，所以只需确定混合气的总量。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03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469" y="1485578"/>
            <a:ext cx="11185087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流速求总量，只需知道通入时间。要求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的转化率，只需确定沉淀质量。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007034"/>
              </p:ext>
            </p:extLst>
          </p:nvPr>
        </p:nvGraphicFramePr>
        <p:xfrm>
          <a:off x="584200" y="2879130"/>
          <a:ext cx="10998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7" name="文档" r:id="rId4" imgW="11000105" imgH="2254307" progId="Word.Document.12">
                  <p:embed/>
                </p:oleObj>
              </mc:Choice>
              <mc:Fallback>
                <p:oleObj name="文档" r:id="rId4" imgW="11000105" imgH="2254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2879130"/>
                        <a:ext cx="10998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76469" y="475133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实验时间　加入盐酸酸化的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溶液后生成沉淀的质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8248" y="837506"/>
            <a:ext cx="11213582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某研究小组用下图装置进行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溶液反应的相关实验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89442" name="Picture 2" descr="HX20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3" y="2493690"/>
            <a:ext cx="8069553" cy="32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62148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在配制氯化铁溶液时，需先把氯化铁晶体溶解在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中，再加水稀释，这样操作的目的是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操作中不需要的仪器有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药匙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玻璃棒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e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配制氯化铁溶液时，为了抑制</a:t>
            </a:r>
            <a:r>
              <a:rPr lang="en-US" altLang="zh-CN" sz="2800" kern="100" dirty="0">
                <a:latin typeface="Times New Roman"/>
                <a:ea typeface="华文细黑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水解，需先把氯化铁晶体溶解在浓盐酸中，再加水稀释；操作中不需要的仪器有石棉网和坩埚。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03870" y="706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8655" y="133737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抑制氯化铁水解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6734" y="2017078"/>
            <a:ext cx="50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ce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4697" y="5069135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中观察到的现象为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时，溶液由棕黄色变为浅绿色。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237" y="514114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溶液由棕黄色变为浅绿色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30" grpId="0"/>
      <p:bldP spid="30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3400" y="621482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根据以上现象，该小组同学认为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溶液发生氧化还原反应。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请设计实验方案检验有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该小组同学向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试管反应后的溶液中加入硝酸酸化的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溶液，若出现白色沉淀，即可证明反应生成了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不合理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884615"/>
              </p:ext>
            </p:extLst>
          </p:nvPr>
        </p:nvGraphicFramePr>
        <p:xfrm>
          <a:off x="6362030" y="4629026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0" name="文档" r:id="rId4" imgW="540400" imgH="850351" progId="Word.Document.12">
                  <p:embed/>
                </p:oleObj>
              </mc:Choice>
              <mc:Fallback>
                <p:oleObj name="文档" r:id="rId4" imgW="54040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030" y="4629026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700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0580"/>
              </p:ext>
            </p:extLst>
          </p:nvPr>
        </p:nvGraphicFramePr>
        <p:xfrm>
          <a:off x="622598" y="909514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27" name="文档" r:id="rId4" imgW="10936774" imgH="1133463" progId="Word.Document.12">
                  <p:embed/>
                </p:oleObj>
              </mc:Choice>
              <mc:Fallback>
                <p:oleObj name="文档" r:id="rId4" imgW="10936774" imgH="11334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909514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33974" y="1498278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溶液，不变红，再加入新制的氯水，溶液变红。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该做法不合理，硝酸可以将溶解的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，干扰实验。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18484"/>
              </p:ext>
            </p:extLst>
          </p:nvPr>
        </p:nvGraphicFramePr>
        <p:xfrm>
          <a:off x="622598" y="3680346"/>
          <a:ext cx="109347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28" name="文档" r:id="rId7" imgW="10936774" imgH="1135265" progId="Word.Document.12">
                  <p:embed/>
                </p:oleObj>
              </mc:Choice>
              <mc:Fallback>
                <p:oleObj name="文档" r:id="rId7" imgW="10936774" imgH="11352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598" y="3680346"/>
                        <a:ext cx="109347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36069" y="4147473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中反应后的溶液，向其中滴入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溶液，不变红，再加入新制的氯水，溶液变红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不合理　硝酸可以将溶解的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，干扰实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303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697" y="909514"/>
            <a:ext cx="11074344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装置中倒置漏斗的作用是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倒置漏斗的作用是使气体充分吸收；防止溶液倒吸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4003" y="1002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使气体充分吸收；防止溶液倒吸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534697" y="2266047"/>
            <a:ext cx="11074344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具有还原性，实验中可以代替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的试剂有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填入正确选项前的字母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碘水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溶液和碘水均能氧化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794" y="3025190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1" name="圆角矩形 40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3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495761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右图是检验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某无色气体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置图，按要求回答下列问题：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中加入的试剂是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6194" name="Picture 2" descr="8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96" y="752310"/>
            <a:ext cx="2865826" cy="16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5120" y="1773610"/>
            <a:ext cx="1502334" cy="628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3574926" y="18710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品红溶液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16279" y="2997746"/>
            <a:ext cx="5459247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除去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并检验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是否除尽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3266" y="2474526"/>
            <a:ext cx="283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3329" y="37706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澄清石灰水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85688" y="440399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21483" y="4941962"/>
            <a:ext cx="5030307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溶液的颜色变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浅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不褪成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无色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225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7" grpId="0"/>
      <p:bldP spid="18" grpId="0"/>
      <p:bldP spid="2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040683" y="-26590"/>
            <a:ext cx="8663035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latin typeface="Times New Roman" pitchFamily="18" charset="0"/>
              </a:rPr>
              <a:t>如何检验某混合气体中含有</a:t>
            </a:r>
            <a:r>
              <a:rPr kumimoji="1" lang="en-US" altLang="zh-CN" sz="3800" b="1" dirty="0">
                <a:latin typeface="Times New Roman" pitchFamily="18" charset="0"/>
              </a:rPr>
              <a:t>SO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和</a:t>
            </a:r>
            <a:r>
              <a:rPr kumimoji="1" lang="en-US" altLang="zh-CN" sz="3800" b="1" dirty="0">
                <a:latin typeface="Times New Roman" pitchFamily="18" charset="0"/>
              </a:rPr>
              <a:t>CO</a:t>
            </a:r>
            <a:r>
              <a:rPr kumimoji="1" lang="en-US" altLang="zh-CN" sz="3800" b="1" baseline="-25000" dirty="0">
                <a:latin typeface="Times New Roman" pitchFamily="18" charset="0"/>
              </a:rPr>
              <a:t>2</a:t>
            </a:r>
            <a:r>
              <a:rPr kumimoji="1" lang="zh-CN" altLang="en-US" sz="3800" b="1" dirty="0">
                <a:latin typeface="Times New Roman" pitchFamily="18" charset="0"/>
              </a:rPr>
              <a:t>？               </a:t>
            </a:r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 flipV="1">
            <a:off x="3848802" y="1269019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3751448" y="3131588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767589" y="697682"/>
            <a:ext cx="2233677" cy="647850"/>
            <a:chOff x="1725" y="3472"/>
            <a:chExt cx="616" cy="408"/>
          </a:xfrm>
        </p:grpSpPr>
        <p:sp>
          <p:nvSpPr>
            <p:cNvPr id="23588" name="矩形 4"/>
            <p:cNvSpPr>
              <a:spLocks noChangeArrowheads="1"/>
            </p:cNvSpPr>
            <p:nvPr/>
          </p:nvSpPr>
          <p:spPr bwMode="auto">
            <a:xfrm>
              <a:off x="1725" y="3472"/>
              <a:ext cx="61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SO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  <a:r>
                <a:rPr lang="zh-CN" altLang="en-US" sz="3300" b="1" dirty="0">
                  <a:solidFill>
                    <a:srgbClr val="FF0000"/>
                  </a:solidFill>
                  <a:latin typeface="Times New Roman" pitchFamily="18" charset="0"/>
                </a:rPr>
                <a:t>、</a:t>
              </a:r>
              <a:r>
                <a:rPr lang="en-US" altLang="zh-CN" sz="3300" b="1" dirty="0">
                  <a:solidFill>
                    <a:srgbClr val="FF0000"/>
                  </a:solidFill>
                  <a:latin typeface="Times New Roman" pitchFamily="18" charset="0"/>
                </a:rPr>
                <a:t>CO</a:t>
              </a:r>
              <a:r>
                <a:rPr lang="en-US" altLang="zh-CN" sz="3300" b="1" baseline="-25000" dirty="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3589" name="Line 8"/>
            <p:cNvSpPr>
              <a:spLocks noChangeShapeType="1"/>
            </p:cNvSpPr>
            <p:nvPr/>
          </p:nvSpPr>
          <p:spPr bwMode="auto">
            <a:xfrm>
              <a:off x="1727" y="3880"/>
              <a:ext cx="5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558" name="Line 9"/>
          <p:cNvSpPr>
            <a:spLocks noChangeShapeType="1"/>
          </p:cNvSpPr>
          <p:nvPr/>
        </p:nvSpPr>
        <p:spPr bwMode="auto">
          <a:xfrm flipV="1">
            <a:off x="3848802" y="1558011"/>
            <a:ext cx="294179" cy="15561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sp>
        <p:nvSpPr>
          <p:cNvPr id="23559" name="Line 10"/>
          <p:cNvSpPr>
            <a:spLocks noChangeShapeType="1"/>
          </p:cNvSpPr>
          <p:nvPr/>
        </p:nvSpPr>
        <p:spPr bwMode="auto">
          <a:xfrm>
            <a:off x="3751448" y="3420580"/>
            <a:ext cx="0" cy="38902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08850" tIns="54425" rIns="108850" bIns="54425"/>
          <a:lstStyle/>
          <a:p>
            <a:endParaRPr lang="zh-CN" altLang="en-US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313358" y="1103880"/>
            <a:ext cx="1318512" cy="3402801"/>
            <a:chOff x="657" y="1389"/>
            <a:chExt cx="623" cy="2143"/>
          </a:xfrm>
        </p:grpSpPr>
        <p:pic>
          <p:nvPicPr>
            <p:cNvPr id="23586" name="Picture 11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657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735" y="2912"/>
              <a:ext cx="54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sp>
        <p:nvSpPr>
          <p:cNvPr id="235538" name="Text Box 18"/>
          <p:cNvSpPr txBox="1">
            <a:spLocks noChangeArrowheads="1"/>
          </p:cNvSpPr>
          <p:nvPr/>
        </p:nvSpPr>
        <p:spPr bwMode="auto">
          <a:xfrm>
            <a:off x="3419082" y="5980402"/>
            <a:ext cx="1246554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褪色</a:t>
            </a:r>
          </a:p>
        </p:txBody>
      </p:sp>
      <p:sp>
        <p:nvSpPr>
          <p:cNvPr id="235539" name="Text Box 19"/>
          <p:cNvSpPr txBox="1">
            <a:spLocks noChangeArrowheads="1"/>
          </p:cNvSpPr>
          <p:nvPr/>
        </p:nvSpPr>
        <p:spPr bwMode="auto">
          <a:xfrm>
            <a:off x="7584056" y="6149457"/>
            <a:ext cx="2975646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先浑浊后澄清</a:t>
            </a:r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4631728" y="6166098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6093644" y="6149457"/>
            <a:ext cx="1274388" cy="3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35000"/>
              </a:spcBef>
            </a:pPr>
            <a:r>
              <a:rPr kumimoji="1" lang="zh-CN" altLang="en-US" sz="33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不褪色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8288990" y="1189625"/>
            <a:ext cx="2074064" cy="2943907"/>
            <a:chOff x="2971" y="1434"/>
            <a:chExt cx="980" cy="1854"/>
          </a:xfrm>
        </p:grpSpPr>
        <p:sp>
          <p:nvSpPr>
            <p:cNvPr id="22560" name="Text Box 17"/>
            <p:cNvSpPr txBox="1">
              <a:spLocks noChangeArrowheads="1"/>
            </p:cNvSpPr>
            <p:nvPr/>
          </p:nvSpPr>
          <p:spPr bwMode="auto">
            <a:xfrm>
              <a:off x="3023" y="2949"/>
              <a:ext cx="928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9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NaOH</a:t>
              </a: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  <p:pic>
          <p:nvPicPr>
            <p:cNvPr id="23585" name="Picture 22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3" t="13368" b="17708"/>
            <a:stretch>
              <a:fillRect/>
            </a:stretch>
          </p:blipFill>
          <p:spPr bwMode="auto">
            <a:xfrm>
              <a:off x="2971" y="1434"/>
              <a:ext cx="8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791650" y="1103880"/>
            <a:ext cx="1246555" cy="3420266"/>
            <a:chOff x="1791" y="1389"/>
            <a:chExt cx="589" cy="2154"/>
          </a:xfrm>
        </p:grpSpPr>
        <p:pic>
          <p:nvPicPr>
            <p:cNvPr id="23582" name="Picture 24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79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3" name="Text Box 16"/>
            <p:cNvSpPr txBox="1">
              <a:spLocks noChangeArrowheads="1"/>
            </p:cNvSpPr>
            <p:nvPr/>
          </p:nvSpPr>
          <p:spPr bwMode="auto">
            <a:xfrm>
              <a:off x="1889" y="2923"/>
              <a:ext cx="451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Times New Roman" pitchFamily="18" charset="0"/>
                </a:rPr>
                <a:t>品红溶液</a:t>
              </a: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7040321" y="1103880"/>
            <a:ext cx="1346025" cy="3386921"/>
            <a:chOff x="2381" y="1389"/>
            <a:chExt cx="636" cy="2133"/>
          </a:xfrm>
        </p:grpSpPr>
        <p:pic>
          <p:nvPicPr>
            <p:cNvPr id="23580" name="Picture 25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2381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1" name="Text Box 13"/>
            <p:cNvSpPr txBox="1">
              <a:spLocks noChangeArrowheads="1"/>
            </p:cNvSpPr>
            <p:nvPr/>
          </p:nvSpPr>
          <p:spPr bwMode="auto">
            <a:xfrm>
              <a:off x="2400" y="2902"/>
              <a:ext cx="617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澄清</a:t>
              </a:r>
            </a:p>
            <a:p>
              <a:pPr algn="ctr" eaLnBrk="1" hangingPunct="1"/>
              <a:r>
                <a:rPr kumimoji="1" lang="zh-CN" altLang="en-US" sz="2900" b="1" dirty="0">
                  <a:solidFill>
                    <a:srgbClr val="0000FF"/>
                  </a:solidFill>
                  <a:latin typeface="宋体" pitchFamily="2" charset="-122"/>
                  <a:ea typeface="华康简标题宋"/>
                  <a:cs typeface="华康简标题宋"/>
                </a:rPr>
                <a:t>石灰水</a:t>
              </a:r>
              <a:endParaRPr kumimoji="1" lang="zh-CN" altLang="en-US" sz="2900" b="1" baseline="-25000" dirty="0">
                <a:solidFill>
                  <a:srgbClr val="0000FF"/>
                </a:solidFill>
                <a:latin typeface="宋体" pitchFamily="2" charset="-122"/>
                <a:ea typeface="华康简标题宋"/>
                <a:cs typeface="华康简标题宋"/>
              </a:endParaRP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542977" y="1103880"/>
            <a:ext cx="1443379" cy="3388510"/>
            <a:chOff x="1201" y="1389"/>
            <a:chExt cx="682" cy="2134"/>
          </a:xfrm>
        </p:grpSpPr>
        <p:pic>
          <p:nvPicPr>
            <p:cNvPr id="23578" name="Picture 26" descr="制SO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7" t="11415" r="67517" b="17708"/>
            <a:stretch>
              <a:fillRect/>
            </a:stretch>
          </p:blipFill>
          <p:spPr bwMode="auto">
            <a:xfrm>
              <a:off x="1202" y="1389"/>
              <a:ext cx="589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201" y="2903"/>
              <a:ext cx="682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9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KMnO</a:t>
              </a:r>
              <a:r>
                <a:rPr kumimoji="1" lang="en-US" altLang="zh-CN" sz="29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 algn="ctr">
                <a:defRPr/>
              </a:pPr>
              <a:r>
                <a:rPr kumimoji="1" lang="zh-CN" altLang="en-US" sz="29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itchFamily="18" charset="0"/>
                </a:rPr>
                <a:t>溶液</a:t>
              </a:r>
            </a:p>
          </p:txBody>
        </p:sp>
      </p:grpSp>
      <p:sp>
        <p:nvSpPr>
          <p:cNvPr id="235553" name="Line 33"/>
          <p:cNvSpPr>
            <a:spLocks noChangeShapeType="1"/>
          </p:cNvSpPr>
          <p:nvPr/>
        </p:nvSpPr>
        <p:spPr bwMode="auto">
          <a:xfrm>
            <a:off x="3969437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4" name="Rectangle 34"/>
          <p:cNvSpPr>
            <a:spLocks noChangeArrowheads="1"/>
          </p:cNvSpPr>
          <p:nvPr/>
        </p:nvSpPr>
        <p:spPr bwMode="auto">
          <a:xfrm>
            <a:off x="3437184" y="4839759"/>
            <a:ext cx="108012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5" name="Line 35"/>
          <p:cNvSpPr>
            <a:spLocks noChangeShapeType="1"/>
          </p:cNvSpPr>
          <p:nvPr/>
        </p:nvSpPr>
        <p:spPr bwMode="auto">
          <a:xfrm>
            <a:off x="5215990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6" name="Rectangle 36"/>
          <p:cNvSpPr>
            <a:spLocks noChangeArrowheads="1"/>
          </p:cNvSpPr>
          <p:nvPr/>
        </p:nvSpPr>
        <p:spPr bwMode="auto">
          <a:xfrm>
            <a:off x="4735572" y="4839759"/>
            <a:ext cx="1073010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35557" name="Line 37"/>
          <p:cNvSpPr>
            <a:spLocks noChangeShapeType="1"/>
          </p:cNvSpPr>
          <p:nvPr/>
        </p:nvSpPr>
        <p:spPr bwMode="auto">
          <a:xfrm>
            <a:off x="6619153" y="44502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58" name="Rectangle 38"/>
          <p:cNvSpPr>
            <a:spLocks noChangeArrowheads="1"/>
          </p:cNvSpPr>
          <p:nvPr/>
        </p:nvSpPr>
        <p:spPr bwMode="auto">
          <a:xfrm>
            <a:off x="5919179" y="4879793"/>
            <a:ext cx="1592869" cy="100246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00" b="1" dirty="0" smtClean="0">
                <a:solidFill>
                  <a:srgbClr val="FF0000"/>
                </a:solidFill>
                <a:latin typeface="Times New Roman" pitchFamily="18" charset="0"/>
              </a:rPr>
              <a:t>验证</a:t>
            </a:r>
            <a:r>
              <a:rPr lang="en-US" altLang="zh-CN" sz="2900" b="1" dirty="0" smtClean="0">
                <a:solidFill>
                  <a:srgbClr val="FF0000"/>
                </a:solidFill>
                <a:latin typeface="Times New Roman" pitchFamily="18" charset="0"/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900" b="1" dirty="0">
                <a:solidFill>
                  <a:srgbClr val="FF0000"/>
                </a:solidFill>
                <a:latin typeface="Times New Roman" pitchFamily="18" charset="0"/>
              </a:rPr>
              <a:t>已除尽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>
            <a:off x="8051961" y="4437501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235560" name="Rectangle 40"/>
          <p:cNvSpPr>
            <a:spLocks noChangeArrowheads="1"/>
          </p:cNvSpPr>
          <p:nvPr/>
        </p:nvSpPr>
        <p:spPr bwMode="auto">
          <a:xfrm>
            <a:off x="7615979" y="4839759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>
                <a:solidFill>
                  <a:srgbClr val="FF0000"/>
                </a:solidFill>
                <a:latin typeface="Times New Roman" pitchFamily="18" charset="0"/>
              </a:rPr>
              <a:t>检验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itchFamily="18" charset="0"/>
              </a:rPr>
              <a:t>CO</a:t>
            </a:r>
            <a:r>
              <a:rPr lang="en-US" altLang="zh-CN" sz="33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9356031" y="4077866"/>
            <a:ext cx="0" cy="36044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8903518" y="4536466"/>
            <a:ext cx="1120205" cy="1125576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300" b="1" dirty="0" smtClean="0">
                <a:solidFill>
                  <a:srgbClr val="FF0000"/>
                </a:solidFill>
                <a:latin typeface="Times New Roman" pitchFamily="18" charset="0"/>
              </a:rPr>
              <a:t>尾气处理</a:t>
            </a:r>
            <a:endParaRPr lang="en-US" altLang="zh-CN" sz="3300" b="1" baseline="-250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8" grpId="0"/>
      <p:bldP spid="235539" grpId="0"/>
      <p:bldP spid="235540" grpId="0"/>
      <p:bldP spid="235541" grpId="0"/>
      <p:bldP spid="235553" grpId="0" animBg="1"/>
      <p:bldP spid="235554" grpId="0" animBg="1"/>
      <p:bldP spid="235555" grpId="0" animBg="1"/>
      <p:bldP spid="235556" grpId="0" animBg="1"/>
      <p:bldP spid="235557" grpId="0" animBg="1"/>
      <p:bldP spid="235558" grpId="0" animBg="1"/>
      <p:bldP spid="235559" grpId="0" animBg="1"/>
      <p:bldP spid="235560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/>
          <a:stretch>
            <a:fillRect/>
          </a:stretch>
        </p:blipFill>
        <p:spPr bwMode="auto">
          <a:xfrm>
            <a:off x="12626" y="1629594"/>
            <a:ext cx="1217219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24"/>
          <p:cNvGrpSpPr>
            <a:grpSpLocks/>
          </p:cNvGrpSpPr>
          <p:nvPr/>
        </p:nvGrpSpPr>
        <p:grpSpPr bwMode="auto">
          <a:xfrm>
            <a:off x="1296143" y="261442"/>
            <a:ext cx="10415687" cy="646331"/>
            <a:chOff x="-1990138" y="-3410571"/>
            <a:chExt cx="10415720" cy="647727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-1990138" y="-3410571"/>
              <a:ext cx="10415720" cy="64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木炭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1" lang="zh-CN" altLang="en-US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浓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 ===  CO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 + 2SO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↑+ 2H</a:t>
              </a:r>
              <a:r>
                <a:rPr kumimoji="1" lang="en-US" altLang="zh-CN" sz="3600" b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en-US" altLang="zh-CN" sz="36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2893673" y="-3373806"/>
              <a:ext cx="203300" cy="185286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14886" y="981522"/>
            <a:ext cx="5976663" cy="69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800" b="1" dirty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kumimoji="1" lang="zh-CN" altLang="en-US" sz="3800" b="1" dirty="0" smtClean="0">
                <a:solidFill>
                  <a:srgbClr val="FF0000"/>
                </a:solidFill>
                <a:latin typeface="+mn-ea"/>
                <a:ea typeface="+mn-ea"/>
              </a:rPr>
              <a:t>检验生成的气体产物？     </a:t>
            </a:r>
            <a:endParaRPr kumimoji="1" lang="zh-CN" altLang="en-US" sz="3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4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37409" y="381009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标准状况下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为无色、针状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晶体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，能与水反应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放出大量的热，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化物，它跟碱性氧化物或碱都能反应生成硫酸盐。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硫的氧化物的污染与治理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冶炼等。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危害：危害人体健康，形成酸雨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治理：燃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改进燃烧技术。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5409" y="1101089"/>
            <a:ext cx="2416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1" y="1749161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6402" y="17872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8850" y="368067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含硫化石燃料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174" y="370607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金属矿物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4295" y="49768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脱硫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70209" y="914400"/>
            <a:ext cx="10744200" cy="3746500"/>
            <a:chOff x="698500" y="914400"/>
            <a:chExt cx="10744200" cy="374650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0883718"/>
                </p:ext>
              </p:extLst>
            </p:nvPr>
          </p:nvGraphicFramePr>
          <p:xfrm>
            <a:off x="698500" y="914400"/>
            <a:ext cx="10744200" cy="374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50" name="文档" r:id="rId4" imgW="10772777" imgH="3744751" progId="Word.Document.12">
                    <p:embed/>
                  </p:oleObj>
                </mc:Choice>
                <mc:Fallback>
                  <p:oleObj name="文档" r:id="rId4" imgW="10772777" imgH="374475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98500" y="914400"/>
                          <a:ext cx="10744200" cy="3746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78" y="1544886"/>
              <a:ext cx="1619811" cy="79208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62842" y="2205658"/>
            <a:ext cx="10744200" cy="4104456"/>
            <a:chOff x="162842" y="2205658"/>
            <a:chExt cx="10744200" cy="41044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035" y="2315766"/>
              <a:ext cx="2681405" cy="1072807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62842" y="2205658"/>
              <a:ext cx="10744200" cy="4104456"/>
              <a:chOff x="679598" y="2205658"/>
              <a:chExt cx="10744200" cy="410445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70006" y="2205658"/>
                <a:ext cx="1266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催化剂</a:t>
                </a:r>
                <a:endParaRPr lang="zh-CN" altLang="en-US" sz="28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518938"/>
                  </p:ext>
                </p:extLst>
              </p:nvPr>
            </p:nvGraphicFramePr>
            <p:xfrm>
              <a:off x="679598" y="2563614"/>
              <a:ext cx="10744200" cy="3746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551" name="文档" r:id="rId9" imgW="10772777" imgH="3744751" progId="Word.Document.12">
                      <p:embed/>
                    </p:oleObj>
                  </mc:Choice>
                  <mc:Fallback>
                    <p:oleObj name="文档" r:id="rId9" imgW="10772777" imgH="3744751" progId="Word.Document.12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598" y="2563614"/>
                            <a:ext cx="10744200" cy="3746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" name="TextBox 8"/>
          <p:cNvSpPr txBox="1"/>
          <p:nvPr/>
        </p:nvSpPr>
        <p:spPr>
          <a:xfrm>
            <a:off x="8891685" y="161043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久置酸雨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值变小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2106" y="2513876"/>
            <a:ext cx="792088" cy="60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-170606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对环境的污染及治理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如图是某煤发电厂处理废气的装置示意图。下列说法错误的是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HX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" y="1413570"/>
            <a:ext cx="464910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512456" y="1701602"/>
            <a:ext cx="770343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使用此废气处理装置可减少酸雨的形成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装置内发生的反应有化合、分解、置换和氧化还原反应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整个过程的反应可表示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可用酸性高锰酸钾溶液检验废气处理是否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达标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72123" y="405458"/>
            <a:ext cx="492443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269" y="2912603"/>
            <a:ext cx="3156633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CaO+SO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34" y="5662042"/>
            <a:ext cx="3659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+O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==2CaSO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76414" y="5374010"/>
            <a:ext cx="1266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3" idx="6"/>
          </p:cNvCxnSpPr>
          <p:nvPr/>
        </p:nvCxnSpPr>
        <p:spPr>
          <a:xfrm>
            <a:off x="3142878" y="5626038"/>
            <a:ext cx="1369578" cy="46805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722" y="5674742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变成炉渣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19742" y="184561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3643" y="285373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5686" y="436589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83838" y="52766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√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99262" y="2981278"/>
            <a:ext cx="2646878" cy="736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没有置换反应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3084" y="5374010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测定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剩余的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0076" y="2124876"/>
            <a:ext cx="3454792" cy="656846"/>
            <a:chOff x="36231" y="2124876"/>
            <a:chExt cx="3454792" cy="656846"/>
          </a:xfrm>
        </p:grpSpPr>
        <p:sp>
          <p:nvSpPr>
            <p:cNvPr id="6" name="矩形 5"/>
            <p:cNvSpPr/>
            <p:nvPr/>
          </p:nvSpPr>
          <p:spPr>
            <a:xfrm>
              <a:off x="36231" y="2124876"/>
              <a:ext cx="3454792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CaCO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==CaO+CO</a:t>
              </a:r>
              <a:r>
                <a:rPr lang="en-US" altLang="zh-CN" sz="2800" b="1" kern="100" baseline="-250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↑</a:t>
              </a:r>
              <a:endParaRPr lang="zh-CN" altLang="zh-CN" sz="28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6654" y="212487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 animBg="1"/>
      <p:bldP spid="12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1270670" y="2061642"/>
            <a:ext cx="9310759" cy="1441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了解硫及其重要化合物的主要化学性质及应用。</a:t>
            </a:r>
            <a:endParaRPr lang="en-US" altLang="zh-CN" sz="2800" b="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了解硫的氧化物对大气的污染与防治。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1125538"/>
            <a:ext cx="1096469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下列物质中，可形成酸雨的是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氟氯代烃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烷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溶于雨水生成亚硫酸，进而被空气中的氧气氧化为硫酸，降落到地面即为酸雨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氯代烃破坏臭氧层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均属于温室气体，不能形成酸雨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，故答案为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7214" y="1137732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35166" y="1845618"/>
            <a:ext cx="170093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2" idx="6"/>
          </p:cNvCxnSpPr>
          <p:nvPr/>
        </p:nvCxnSpPr>
        <p:spPr>
          <a:xfrm flipV="1">
            <a:off x="7436100" y="1845618"/>
            <a:ext cx="1052222" cy="32403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471470" y="14617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臭氧空洞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66814" y="2493690"/>
            <a:ext cx="504056" cy="32409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799062" y="2498006"/>
            <a:ext cx="576064" cy="3197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32348" y="211004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温室效应</a:t>
            </a:r>
          </a:p>
        </p:txBody>
      </p:sp>
    </p:spTree>
    <p:extLst>
      <p:ext uri="{BB962C8B-B14F-4D97-AF65-F5344CB8AC3E}">
        <p14:creationId xmlns:p14="http://schemas.microsoft.com/office/powerpoint/2010/main" val="34664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89" y="485512"/>
            <a:ext cx="113052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现有以下几种措施：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对燃烧煤时产生的尾气进行除硫处理；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少用原煤作燃料；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燃煤时鼓入足量空气；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开发清洁能源。其中能减少酸雨产生的措施是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①③④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二氧化硫是形成酸雨的主要原因，而大气中二氧化硫的主要来源之一是含硫燃料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包括煤、石油、天然气等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的燃烧，所以减少酸雨的重要措施是对煤等燃料进行脱硫处理，或者开发新能源来代替煤等燃料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8902" y="18219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3012" y="1308040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43078" y="2042478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只能减少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的生成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2686" y="1197546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黑体" pitchFamily="49" charset="-122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性质的多重性</a:t>
            </a:r>
            <a:endParaRPr lang="zh-CN" altLang="zh-CN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的叙述中正确的是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通入氯水后，溶液褪色，酸性减弱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是酸性氧化物，溶于水得稳定的亚硫酸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溶液一定得到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两种物质均能与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溶液反应，各自又能与某些酸反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9823" y="1773610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1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1943779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下列物质均有漂白作用，其中漂白原理与其他三种不同的是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C.O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		D.Na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属于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均属于氧化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漂白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93636" y="20616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14040"/>
            <a:ext cx="11163760" cy="68683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的能用于漂白的物质的比较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93689"/>
              </p:ext>
            </p:extLst>
          </p:nvPr>
        </p:nvGraphicFramePr>
        <p:xfrm>
          <a:off x="262558" y="1544886"/>
          <a:ext cx="11809313" cy="4664537"/>
        </p:xfrm>
        <a:graphic>
          <a:graphicData uri="http://schemas.openxmlformats.org/drawingml/2006/table">
            <a:tbl>
              <a:tblPr/>
              <a:tblGrid>
                <a:gridCol w="1955182"/>
                <a:gridCol w="2111600"/>
                <a:gridCol w="2053898"/>
                <a:gridCol w="936104"/>
                <a:gridCol w="2376264"/>
                <a:gridCol w="2376265"/>
              </a:tblGrid>
              <a:tr h="136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用于漂白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实际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参与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漂白的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原理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类别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特点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能漂白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的物质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活性炭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吸附</a:t>
                      </a:r>
                      <a:endParaRPr 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一般用于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溶液漂白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氯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潮湿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利用</a:t>
                      </a:r>
                      <a:r>
                        <a:rPr lang="zh-CN" sz="2800" b="1" kern="100" baseline="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的强氧化性进行漂白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所有有机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色素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次氯酸盐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次氯酸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28535" marR="285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543874" y="5276602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679382" y="5878066"/>
            <a:ext cx="13681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805714" y="5878066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000173"/>
              </p:ext>
            </p:extLst>
          </p:nvPr>
        </p:nvGraphicFramePr>
        <p:xfrm>
          <a:off x="694606" y="1084232"/>
          <a:ext cx="10850736" cy="4577810"/>
        </p:xfrm>
        <a:graphic>
          <a:graphicData uri="http://schemas.openxmlformats.org/drawingml/2006/table">
            <a:tbl>
              <a:tblPr/>
              <a:tblGrid>
                <a:gridCol w="1861411"/>
                <a:gridCol w="962673"/>
                <a:gridCol w="2481883"/>
                <a:gridCol w="1240940"/>
                <a:gridCol w="1861411"/>
                <a:gridCol w="2442418"/>
              </a:tblGrid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化氢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氧化性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氧化还原漂白，不可逆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可以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漂白</a:t>
                      </a:r>
                      <a:endParaRPr lang="en-US" altLang="zh-CN" sz="2800" b="1" kern="100" baseline="0" dirty="0" smtClean="0">
                        <a:solidFill>
                          <a:srgbClr val="0000FF"/>
                        </a:solidFill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所有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有机色质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1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过氧化氢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85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二氧化硫与有色物质</a:t>
                      </a:r>
                      <a:r>
                        <a:rPr lang="zh-CN" sz="2800" b="1" kern="100" baseline="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化合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生成不稳定的无色物质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非氧化还原漂白，可逆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 </a:t>
                      </a:r>
                      <a:r>
                        <a:rPr lang="zh-CN" sz="2800" b="1" kern="100" baseline="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具有选择性，如品红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zh-CN" altLang="en-US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报纸、草帽、棉</a:t>
                      </a:r>
                      <a:r>
                        <a:rPr lang="zh-CN" sz="2800" b="1" kern="100" baseline="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、麻等</a:t>
                      </a:r>
                      <a:endParaRPr lang="zh-CN" sz="2800" b="1" kern="100" baseline="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9202302" y="2735114"/>
            <a:ext cx="22195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479582" y="4361706"/>
            <a:ext cx="19422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89602" y="5009778"/>
            <a:ext cx="22449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198086" y="4437906"/>
            <a:ext cx="9934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03184" y="3129062"/>
            <a:ext cx="136389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943" y="480159"/>
            <a:ext cx="1127539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气体，未见沉淀生成，若再通入下列四种气体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均会产生沉淀。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通入四种气体时产生的沉淀分别是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用方程式表示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产生沉淀的原因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8970" y="3107854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6510" y="3131755"/>
            <a:ext cx="1202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1390" y="318858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818263"/>
              </p:ext>
            </p:extLst>
          </p:nvPr>
        </p:nvGraphicFramePr>
        <p:xfrm>
          <a:off x="1003300" y="4393991"/>
          <a:ext cx="1056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4" name="文档" r:id="rId4" imgW="10594939" imgH="876530" progId="Word.Document.12">
                  <p:embed/>
                </p:oleObj>
              </mc:Choice>
              <mc:Fallback>
                <p:oleObj name="文档" r:id="rId4" imgW="10594939" imgH="8765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300" y="4393991"/>
                        <a:ext cx="10566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97198" y="5003963"/>
            <a:ext cx="8660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=BaSO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7325" y="5558819"/>
            <a:ext cx="98704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=3S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50810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01028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48832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94221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41983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92389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405320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882938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386994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1239937"/>
            <a:ext cx="12071871" cy="3877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(2016-10-15)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补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完加练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P33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页；（收）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预习大本步步高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P89-91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页 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核对上周六培优卷和周末卷答案核对；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32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32158"/>
            <a:ext cx="11185087" cy="62540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1.SO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鉴别的一般方法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利用物理性质鉴别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气味：用标准的闻气体气味法，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利用化学性质鉴别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氧化性：与硫化氢气体混合，有淡黄色固体生成。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：将气体通入稀氯水中，使氯水褪色；将气体通入稀溴水中，使溴水褪色；将气体通入酸性高锰酸钾溶液中，酸性高锰酸钾溶液褪色；将气体通入氯化铁溶液中，氯化铁溶液由黄色变成浅绿色；将气体通入硝酸钡溶液中，产生沉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3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3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将气体通入品红溶液中，能使品红溶液褪色；加热颜色又恢复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0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-98598"/>
            <a:ext cx="11881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同时存在的一般流程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都可使澄清的石灰水变浑浊，检验二者同时存在的一般流程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50544"/>
              </p:ext>
            </p:extLst>
          </p:nvPr>
        </p:nvGraphicFramePr>
        <p:xfrm>
          <a:off x="910629" y="1341562"/>
          <a:ext cx="10369153" cy="3456384"/>
        </p:xfrm>
        <a:graphic>
          <a:graphicData uri="http://schemas.openxmlformats.org/drawingml/2006/table">
            <a:tbl>
              <a:tblPr/>
              <a:tblGrid>
                <a:gridCol w="1518687"/>
                <a:gridCol w="2081714"/>
                <a:gridCol w="2376264"/>
                <a:gridCol w="2088232"/>
                <a:gridCol w="2304256"/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流程设计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除去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是否除尽</a:t>
                      </a:r>
                      <a:r>
                        <a:rPr lang="en-US" sz="2800" kern="100" dirty="0">
                          <a:effectLst/>
                          <a:latin typeface="Cambria Math"/>
                          <a:ea typeface="华文细黑"/>
                          <a:cs typeface="Cambria Math"/>
                        </a:rPr>
                        <a:t>⇒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检验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选用试剂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澄清的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石灰水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预期现象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不褪色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变浑浊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2558" y="4797946"/>
            <a:ext cx="11711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有时为简化装置，可将除去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是否除尽合并为一个装置，用较浓的酸性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溶液，现象是酸性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溶液颜色变浅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65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10630" y="2519685"/>
            <a:ext cx="10600979" cy="11571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一</a:t>
            </a:r>
            <a:r>
              <a:rPr lang="en-US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6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6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及其氧化物的性质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03330"/>
              </p:ext>
            </p:extLst>
          </p:nvPr>
        </p:nvGraphicFramePr>
        <p:xfrm>
          <a:off x="563290" y="1171302"/>
          <a:ext cx="11036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8" name="文档" r:id="rId4" imgW="11038247" imgH="5967984" progId="Word.Document.12">
                  <p:embed/>
                </p:oleObj>
              </mc:Choice>
              <mc:Fallback>
                <p:oleObj name="文档" r:id="rId4" imgW="11038247" imgH="59679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290" y="1171302"/>
                        <a:ext cx="11036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5" name="矩形 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774726" y="36707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 defTabSz="1219140" rtl="0" eaLnBrk="1" latinLnBrk="0" hangingPunct="1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方法指导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拓展视野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0590" y="4941962"/>
            <a:ext cx="79928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0268" y="5878066"/>
            <a:ext cx="51189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4966" y="189621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石灰石脱硫法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395" y="687095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方法二：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氨水脱硫法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该脱硫法采用喷雾吸收法，雾化的氨水与烟气中的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直接接触吸收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，其反应的化学方程式为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2(NH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，然后进一步氧化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方法三：钠、碱脱硫法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钠、碱脱硫法是用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NaOH/Na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吸收烟气中的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，发生反应的化学方程式为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45898" y="2492566"/>
            <a:ext cx="208823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5375126" y="3318584"/>
            <a:ext cx="1224136" cy="39924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27254" y="3429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用作氮肥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4469" y="837506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方法四：双碱脱硫法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先利用烧碱吸收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，再利用熟石灰浆液进行再生，再生后的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碱液可循环使用，化学反应原理为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O，2Na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再生反应：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598" y="2501209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硫酸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　硫酸根离子的检验</a:t>
            </a:r>
          </a:p>
        </p:txBody>
      </p:sp>
    </p:spTree>
    <p:extLst>
      <p:ext uri="{BB962C8B-B14F-4D97-AF65-F5344CB8AC3E}">
        <p14:creationId xmlns:p14="http://schemas.microsoft.com/office/powerpoint/2010/main" val="3887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63484" y="536774"/>
            <a:ext cx="11566927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硫酸的物理性质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是无色液体，能与水以任意比互溶，溶解时可放出大量的热，浓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稀释的方法是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硫酸是强电解质，写出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与下列物质反应的离子方程式：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6866" y="1786310"/>
            <a:ext cx="77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沿烧杯内壁缓缓倒入水中并用玻璃棒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882" y="23898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断搅拌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1402" y="3567346"/>
            <a:ext cx="4070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7607" y="4175274"/>
            <a:ext cx="454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=Mg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15802"/>
              </p:ext>
            </p:extLst>
          </p:nvPr>
        </p:nvGraphicFramePr>
        <p:xfrm>
          <a:off x="2460855" y="4751338"/>
          <a:ext cx="97313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6" name="文档" r:id="rId4" imgW="9754803" imgH="778060" progId="Word.Document.12">
                  <p:embed/>
                </p:oleObj>
              </mc:Choice>
              <mc:Fallback>
                <p:oleObj name="文档" r:id="rId4" imgW="9754803" imgH="7780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0855" y="4751338"/>
                        <a:ext cx="97313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41423"/>
              </p:ext>
            </p:extLst>
          </p:nvPr>
        </p:nvGraphicFramePr>
        <p:xfrm>
          <a:off x="2336800" y="5327402"/>
          <a:ext cx="46863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7" name="文档" r:id="rId7" imgW="4697825" imgH="760846" progId="Word.Document.12">
                  <p:embed/>
                </p:oleObj>
              </mc:Choice>
              <mc:Fallback>
                <p:oleObj name="文档" r:id="rId7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6800" y="5327402"/>
                        <a:ext cx="46863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324596"/>
              </p:ext>
            </p:extLst>
          </p:nvPr>
        </p:nvGraphicFramePr>
        <p:xfrm>
          <a:off x="2133600" y="5946254"/>
          <a:ext cx="4686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8" name="文档" r:id="rId10" imgW="4697825" imgH="760846" progId="Word.Document.12">
                  <p:embed/>
                </p:oleObj>
              </mc:Choice>
              <mc:Fallback>
                <p:oleObj name="文档" r:id="rId10" imgW="4697825" imgH="760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5946254"/>
                        <a:ext cx="4686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8471470" y="3863583"/>
            <a:ext cx="289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酸的通性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-26590"/>
            <a:ext cx="10992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的特性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填写下表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30875"/>
              </p:ext>
            </p:extLst>
          </p:nvPr>
        </p:nvGraphicFramePr>
        <p:xfrm>
          <a:off x="622598" y="1485579"/>
          <a:ext cx="10873208" cy="4458713"/>
        </p:xfrm>
        <a:graphic>
          <a:graphicData uri="http://schemas.openxmlformats.org/drawingml/2006/table">
            <a:tbl>
              <a:tblPr/>
              <a:tblGrid>
                <a:gridCol w="4483979"/>
                <a:gridCol w="4373005"/>
                <a:gridCol w="2016224"/>
              </a:tblGrid>
              <a:tr h="1139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实验现象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硫酸的特性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少量胆矾加入浓硫酸中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用玻璃棒蘸取浓硫酸滴在滤纸上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0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将铜片加入盛有浓硫酸的试管中加热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  <a:latin typeface="宋体"/>
                        <a:cs typeface="Courier New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4100" marR="44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04376" y="27224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蓝色固体变白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78568" y="3232934"/>
            <a:ext cx="2386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719034" y="3239170"/>
            <a:ext cx="1444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89174" y="27286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吸水性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223210" y="4149874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46112" y="3633118"/>
            <a:ext cx="4017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沾有浓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的滤纸变黑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739911" y="4149874"/>
            <a:ext cx="14297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23082" y="3514502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脱水性</a:t>
            </a:r>
          </a:p>
        </p:txBody>
      </p:sp>
      <p:sp>
        <p:nvSpPr>
          <p:cNvPr id="16" name="矩形 15"/>
          <p:cNvSpPr/>
          <p:nvPr/>
        </p:nvSpPr>
        <p:spPr>
          <a:xfrm>
            <a:off x="5188136" y="4526715"/>
            <a:ext cx="4363454" cy="11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铜片逐渐溶解，产生无色刺激性气味的气体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1110" y="5136778"/>
            <a:ext cx="4161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39010" y="5674742"/>
            <a:ext cx="3160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708381" y="5446018"/>
            <a:ext cx="15482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657506" y="495466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931895" y="2608678"/>
            <a:ext cx="5496293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8054326" y="1831494"/>
            <a:ext cx="1250273" cy="30409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11230" y="75678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吸水，但属于化学变化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3337270" y="47159"/>
            <a:ext cx="470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solidFill>
                  <a:srgbClr val="FF0000"/>
                </a:solidFill>
              </a:rPr>
              <a:t>浓硫酸的三大特性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  <p:bldP spid="16" grpId="0"/>
      <p:bldP spid="20" grpId="0"/>
      <p:bldP spid="2" grpId="0" animBg="1"/>
      <p:bldP spid="23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909514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分别写出浓硫酸与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 	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常温下，铁、铝遇浓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可用铝槽车运输浓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740843"/>
              </p:ext>
            </p:extLst>
          </p:nvPr>
        </p:nvGraphicFramePr>
        <p:xfrm>
          <a:off x="478582" y="1410881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5" name="文档" r:id="rId4" imgW="7273356" imgH="836639" progId="Word.Document.12">
                  <p:embed/>
                </p:oleObj>
              </mc:Choice>
              <mc:Fallback>
                <p:oleObj name="文档" r:id="rId4" imgW="7273356" imgH="8366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1410881"/>
                        <a:ext cx="7259637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899681" y="1595686"/>
            <a:ext cx="258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86151"/>
              </p:ext>
            </p:extLst>
          </p:nvPr>
        </p:nvGraphicFramePr>
        <p:xfrm>
          <a:off x="10441212" y="1401356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6" name="文档" r:id="rId7" imgW="1218600" imgH="836679" progId="Word.Document.12">
                  <p:embed/>
                </p:oleObj>
              </mc:Choice>
              <mc:Fallback>
                <p:oleObj name="文档" r:id="rId7" imgW="1218600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41212" y="1401356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7215" y="2231058"/>
            <a:ext cx="3919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0014" y="2925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钝化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98862" y="1428314"/>
            <a:ext cx="1008112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381778" y="1402914"/>
            <a:ext cx="1186036" cy="77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2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146484"/>
              </p:ext>
            </p:extLst>
          </p:nvPr>
        </p:nvGraphicFramePr>
        <p:xfrm>
          <a:off x="584200" y="362446"/>
          <a:ext cx="109982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49" name="文档" r:id="rId4" imgW="11027451" imgH="6269403" progId="Word.Document.12">
                  <p:embed/>
                </p:oleObj>
              </mc:Choice>
              <mc:Fallback>
                <p:oleObj name="文档" r:id="rId4" imgW="11027451" imgH="62694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362446"/>
                        <a:ext cx="10998200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98766"/>
              </p:ext>
            </p:extLst>
          </p:nvPr>
        </p:nvGraphicFramePr>
        <p:xfrm>
          <a:off x="3817938" y="2859088"/>
          <a:ext cx="47021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50" name="文档" r:id="rId7" imgW="4754560" imgH="697232" progId="Word.Document.12">
                  <p:embed/>
                </p:oleObj>
              </mc:Choice>
              <mc:Fallback>
                <p:oleObj name="文档" r:id="rId7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7938" y="2859088"/>
                        <a:ext cx="470217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85513"/>
              </p:ext>
            </p:extLst>
          </p:nvPr>
        </p:nvGraphicFramePr>
        <p:xfrm>
          <a:off x="8069263" y="3657600"/>
          <a:ext cx="463073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51" name="文档" r:id="rId10" imgW="4754560" imgH="697232" progId="Word.Document.12">
                  <p:embed/>
                </p:oleObj>
              </mc:Choice>
              <mc:Fallback>
                <p:oleObj name="文档" r:id="rId10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9263" y="3657600"/>
                        <a:ext cx="4630737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74745" y="438963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Calibri"/>
              <a:ea typeface="宋体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664704"/>
              </p:ext>
            </p:extLst>
          </p:nvPr>
        </p:nvGraphicFramePr>
        <p:xfrm>
          <a:off x="2090886" y="4389636"/>
          <a:ext cx="4686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52" name="文档" r:id="rId13" imgW="4754560" imgH="697232" progId="Word.Document.12">
                  <p:embed/>
                </p:oleObj>
              </mc:Choice>
              <mc:Fallback>
                <p:oleObj name="文档" r:id="rId13" imgW="4754560" imgH="697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0886" y="4389636"/>
                        <a:ext cx="4686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625927" y="4383172"/>
            <a:ext cx="357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Ag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=AgCl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710086"/>
              </p:ext>
            </p:extLst>
          </p:nvPr>
        </p:nvGraphicFramePr>
        <p:xfrm>
          <a:off x="631106" y="5122416"/>
          <a:ext cx="3302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53" name="文档" r:id="rId16" imgW="3301442" imgH="710171" progId="Word.Document.12">
                  <p:embed/>
                </p:oleObj>
              </mc:Choice>
              <mc:Fallback>
                <p:oleObj name="文档" r:id="rId16" imgW="3301442" imgH="7101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1106" y="5122416"/>
                        <a:ext cx="3302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364886" y="4415036"/>
            <a:ext cx="1321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Ba</a:t>
            </a:r>
            <a:r>
              <a:rPr lang="en-US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344" y="112578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下表是鉴别浓硫酸和稀硫酸的方法，请将实验现象填入下表：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9452"/>
              </p:ext>
            </p:extLst>
          </p:nvPr>
        </p:nvGraphicFramePr>
        <p:xfrm>
          <a:off x="1390698" y="2214677"/>
          <a:ext cx="9096996" cy="2952327"/>
        </p:xfrm>
        <a:graphic>
          <a:graphicData uri="http://schemas.openxmlformats.org/drawingml/2006/table">
            <a:tbl>
              <a:tblPr/>
              <a:tblGrid>
                <a:gridCol w="1680172"/>
                <a:gridCol w="1656184"/>
                <a:gridCol w="2771702"/>
                <a:gridCol w="2988938"/>
              </a:tblGrid>
              <a:tr h="54336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稀硫酸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到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观状态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0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15086" y="29155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放出大量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015086" y="341136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954714" y="3403778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67414" y="29135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023594" y="40402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218410" y="35447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油状液体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967414" y="4052976"/>
            <a:ext cx="1980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506022" y="35894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液态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3158" y="5022988"/>
            <a:ext cx="3507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06276"/>
              </p:ext>
            </p:extLst>
          </p:nvPr>
        </p:nvGraphicFramePr>
        <p:xfrm>
          <a:off x="5747315" y="4302908"/>
          <a:ext cx="3261111" cy="7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78" name="Equation" r:id="rId3" imgW="1143000" imgH="253800" progId="Equation.DSMT4">
                  <p:embed/>
                </p:oleObj>
              </mc:Choice>
              <mc:Fallback>
                <p:oleObj name="Equation" r:id="rId3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7315" y="4302908"/>
                        <a:ext cx="3261111" cy="7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"/>
          <p:cNvSpPr txBox="1"/>
          <p:nvPr/>
        </p:nvSpPr>
        <p:spPr bwMode="auto">
          <a:xfrm>
            <a:off x="406574" y="3334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0683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7192"/>
              </p:ext>
            </p:extLst>
          </p:nvPr>
        </p:nvGraphicFramePr>
        <p:xfrm>
          <a:off x="766614" y="621482"/>
          <a:ext cx="10729191" cy="5007997"/>
        </p:xfrm>
        <a:graphic>
          <a:graphicData uri="http://schemas.openxmlformats.org/drawingml/2006/table">
            <a:tbl>
              <a:tblPr/>
              <a:tblGrid>
                <a:gridCol w="1054659"/>
                <a:gridCol w="1468296"/>
                <a:gridCol w="4317804"/>
                <a:gridCol w="3888432"/>
              </a:tblGrid>
              <a:tr h="1621696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铁片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6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铜片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加热</a:t>
                      </a: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6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白纸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胆矾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006973" y="1701603"/>
            <a:ext cx="3024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1681" y="1197547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30909" y="3341083"/>
            <a:ext cx="4025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397001" y="285373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铜片溶解，产生无色气体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782154" y="3350573"/>
            <a:ext cx="1551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27193" y="28178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61225" y="4365899"/>
            <a:ext cx="106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39825" y="387035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变黑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688066" y="4372179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611588" y="38638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无明显变化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500995" y="5302003"/>
            <a:ext cx="1877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28354" y="47787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蓝色变白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677886" y="5302003"/>
            <a:ext cx="37330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94790" y="47914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胆矾溶解形成蓝色溶液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92082" y="1403927"/>
            <a:ext cx="37545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07490" y="2029079"/>
            <a:ext cx="1568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53982" y="745635"/>
            <a:ext cx="3751848" cy="130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铁片逐渐溶解，并产生无色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95324" y="765498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硫单质的性质及应用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硫元素的存在形态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430215"/>
            <a:ext cx="9325344" cy="142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31266" y="396981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硫单质的物理性质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单质俗称硫黄，是一种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淡黄色固体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；不溶于水，微溶于酒精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；有多种同素异形体，如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单斜硫、斜方硫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2046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硫化物</a:t>
            </a:r>
          </a:p>
        </p:txBody>
      </p:sp>
      <p:sp>
        <p:nvSpPr>
          <p:cNvPr id="14" name="矩形 13"/>
          <p:cNvSpPr/>
          <p:nvPr/>
        </p:nvSpPr>
        <p:spPr>
          <a:xfrm>
            <a:off x="6722070" y="32984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硫酸盐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90" y="189846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火山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48678" y="3861842"/>
            <a:ext cx="3583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芒硝：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·10H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5" descr="bki-20101108140717-87976759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7" y="630908"/>
            <a:ext cx="2948952" cy="195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367014" y="3842678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硫铁矿：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FeS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5" grpId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044" y="621482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铜箔加入到盛有含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试管中加热。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铜箔能否完全溶解？请解释原因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能，因为随着反应的进行，浓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变为稀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，反应停止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在反应后的溶液中再加入少量硝酸钠晶体，铜箔表面又有气泡冒出，其原因为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3129062"/>
            <a:ext cx="111651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           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能氧化铜片，发生反应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2NO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8H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3Cu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87666"/>
              </p:ext>
            </p:extLst>
          </p:nvPr>
        </p:nvGraphicFramePr>
        <p:xfrm>
          <a:off x="3425825" y="3222625"/>
          <a:ext cx="4349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08" name="文档" r:id="rId4" imgW="448168" imgH="684654" progId="Word.Document.12">
                  <p:embed/>
                </p:oleObj>
              </mc:Choice>
              <mc:Fallback>
                <p:oleObj name="文档" r:id="rId4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5825" y="3222625"/>
                        <a:ext cx="4349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43810"/>
              </p:ext>
            </p:extLst>
          </p:nvPr>
        </p:nvGraphicFramePr>
        <p:xfrm>
          <a:off x="9294302" y="3226470"/>
          <a:ext cx="450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09" name="文档" r:id="rId7" imgW="448168" imgH="684654" progId="Word.Document.12">
                  <p:embed/>
                </p:oleObj>
              </mc:Choice>
              <mc:Fallback>
                <p:oleObj name="文档" r:id="rId7" imgW="448168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94302" y="3226470"/>
                        <a:ext cx="4508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0736"/>
            <a:ext cx="1123208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硫酸的性质及应用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浓硫酸有许多重要的性质，在与含有水分的蔗糖作用过程中不能显示的性质是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吸水性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4140" y="1701602"/>
            <a:ext cx="628698" cy="1060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1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575157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07059" y="3603842"/>
            <a:ext cx="92445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然后</a:t>
            </a:r>
            <a:r>
              <a:rPr lang="zh-CN" altLang="en-US" sz="2800" b="1" dirty="0"/>
              <a:t>有大量气泡产生</a:t>
            </a:r>
            <a:r>
              <a:rPr lang="en-US" altLang="zh-CN" sz="2800" b="1" dirty="0" smtClean="0"/>
              <a:t>,</a:t>
            </a:r>
            <a:r>
              <a:rPr lang="zh-CN" altLang="en-US" sz="2800" b="1" dirty="0" smtClean="0"/>
              <a:t>形成碳柱，产生</a:t>
            </a:r>
            <a:r>
              <a:rPr lang="zh-CN" altLang="en-US" sz="2800" b="1" dirty="0"/>
              <a:t>有刺激性</a:t>
            </a:r>
            <a:r>
              <a:rPr lang="zh-CN" altLang="en-US" sz="2800" b="1" dirty="0" smtClean="0"/>
              <a:t>气体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                                              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</a:rPr>
              <a:t>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029" y="407768"/>
            <a:ext cx="11733225" cy="61555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硫酸是中学化学实验室的常见药品，其性质有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催化作用。请将序号填在相应的横线上：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锌和稀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浓硫酸作干燥剂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浓硫酸与蔗糖的炭化实验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黑面包实验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实验室用乙醇和冰醋酸制取乙酸乙酯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纤维素的水解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浓硫酸与铜的反应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浓硫酸使湿润石蕊试纸变红，后来又变黑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57258" y="168243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8982" y="22672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en-US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</a:t>
            </a:r>
          </a:p>
        </p:txBody>
      </p:sp>
      <p:sp>
        <p:nvSpPr>
          <p:cNvPr id="7" name="矩形 6"/>
          <p:cNvSpPr/>
          <p:nvPr/>
        </p:nvSpPr>
        <p:spPr>
          <a:xfrm>
            <a:off x="6808160" y="283456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②③④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吸水、脱水、强氧化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99262" y="346601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吸水性、催化作用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6934" y="40674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4926" y="467744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催化作用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18942" y="528283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①④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酸性、强氧化性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86431" y="580605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①③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酸性、脱水性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2452" y="1682438"/>
            <a:ext cx="2822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以及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的氧化性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8038" y="479776"/>
            <a:ext cx="10989776" cy="608446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硫酸厂有一辆存放过浓硫酸的铁槽车。某工人违反操作规程，边吸烟边用水冲洗铁槽车，结果发生了爆炸。下列对引起爆炸的原因说法正确的是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浓硫酸遇明火爆炸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浓硫酸遇水发热爆炸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铁与水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反应产生的氧化物爆炸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稀释后的硫酸与铁反应产生的氢气在空气中遇明火而爆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存放过浓硫酸的铁槽车，用水冲洗，稀释后的硫酸与铁反应产生氢气，氢气与空气混合，达到爆炸极限，遇到吸烟时的明火发生爆炸，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50790" y="170160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kern="10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12790"/>
          <a:stretch/>
        </p:blipFill>
        <p:spPr>
          <a:xfrm>
            <a:off x="5644459" y="1917626"/>
            <a:ext cx="5200774" cy="39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432954"/>
            <a:ext cx="11210671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的硫酸中加入足量铜片并加热使其充分反应。下列说法正确的是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0.045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的硫酸被还原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充分反应后体系无硫酸剩余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消耗的铜的质量一定小于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浓硫酸与铜加热时可发生氧化还原反应，而稀硫酸与铜不发生反应。浓硫酸与铜反应时，随着反应的进行，浓硫酸的浓度逐渐降低变成稀硫酸，因此，参加反应的硫酸的实际量要比理论计算值小。根据题意可得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0.005 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，参加反应的硫酸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)&lt;0.09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，参加反应的铜小于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2.88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86894" y="8375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9925"/>
              </p:ext>
            </p:extLst>
          </p:nvPr>
        </p:nvGraphicFramePr>
        <p:xfrm>
          <a:off x="5015086" y="1317242"/>
          <a:ext cx="72596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9" name="文档" r:id="rId9" imgW="7273356" imgH="836639" progId="Word.Document.12">
                  <p:embed/>
                </p:oleObj>
              </mc:Choice>
              <mc:Fallback>
                <p:oleObj name="文档" r:id="rId9" imgW="7273356" imgH="836639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086" y="1317242"/>
                        <a:ext cx="72596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990574" y="1845618"/>
            <a:ext cx="1481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0.09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3038" y="2340900"/>
            <a:ext cx="186621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&lt;0.045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765498"/>
            <a:ext cx="118813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浓硫酸的性质及应用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熟记浓硫酸的五大性质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强氧化性、脱水性、吸水性、酸性和难挥发性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及它们的应用，特别是浓硫酸的强氧化性、脱水性和吸水性，重点是浓硫酸的强氧化性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理清浓硫酸的脱水性和吸水性的区别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吸水性：浓硫酸能吸收物质中游离的水，可用作干燥剂。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脱水性：浓硫酸可将有机物中的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比例脱去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3" name="Picture 10" descr="http://imgsrc.baidu.com/forum/w%3D580%3Bcp%3Dtieba%2C10%2C434%3Bap%3D%BF%FB%B3%C7%D6%D0%D1%A7%B0%C9%2C90%2C442/sign=4fff6c43938fa0ec7fc7640516ac3a9e/498204ce36d3d5399b2fa1b33887e950352ab0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1" r="7078" b="7196"/>
          <a:stretch/>
        </p:blipFill>
        <p:spPr bwMode="auto">
          <a:xfrm>
            <a:off x="9551590" y="3071349"/>
            <a:ext cx="2289805" cy="28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8542" y="5302002"/>
            <a:ext cx="10297144" cy="130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浓硫酸中滴入蔗糖蔗糖迅速变黑</a:t>
            </a:r>
            <a:r>
              <a:rPr lang="zh-CN" altLang="en-US" sz="2800" b="1" dirty="0">
                <a:solidFill>
                  <a:srgbClr val="FF0000"/>
                </a:solidFill>
              </a:rPr>
              <a:t>（ 体现浓硫酸脱水性）</a:t>
            </a:r>
            <a:br>
              <a:rPr lang="zh-CN" altLang="en-US" sz="2800" b="1" dirty="0">
                <a:solidFill>
                  <a:srgbClr val="FF0000"/>
                </a:solidFill>
              </a:rPr>
            </a:br>
            <a:r>
              <a:rPr lang="zh-CN" altLang="en-US" sz="2800" b="1" dirty="0"/>
              <a:t>然后有大量气泡产生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产生有刺激性气体</a:t>
            </a:r>
            <a:r>
              <a:rPr lang="zh-CN" altLang="en-US" sz="2800" b="1" dirty="0">
                <a:solidFill>
                  <a:srgbClr val="FF0000"/>
                </a:solidFill>
              </a:rPr>
              <a:t>（体现浓硫酸的强氧化性） </a:t>
            </a:r>
          </a:p>
        </p:txBody>
      </p:sp>
    </p:spTree>
    <p:extLst>
      <p:ext uri="{BB962C8B-B14F-4D97-AF65-F5344CB8AC3E}">
        <p14:creationId xmlns:p14="http://schemas.microsoft.com/office/powerpoint/2010/main" val="27914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6574" y="621482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SO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的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检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验</a:t>
            </a:r>
            <a:endParaRPr lang="zh-CN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5681"/>
              </p:ext>
            </p:extLst>
          </p:nvPr>
        </p:nvGraphicFramePr>
        <p:xfrm>
          <a:off x="2468316" y="634678"/>
          <a:ext cx="6921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36" name="文档" r:id="rId4" imgW="692692" imgH="850351" progId="Word.Document.12">
                  <p:embed/>
                </p:oleObj>
              </mc:Choice>
              <mc:Fallback>
                <p:oleObj name="文档" r:id="rId4" imgW="692692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8316" y="634678"/>
                        <a:ext cx="69215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85291"/>
              </p:ext>
            </p:extLst>
          </p:nvPr>
        </p:nvGraphicFramePr>
        <p:xfrm>
          <a:off x="535830" y="1480046"/>
          <a:ext cx="111252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37" name="文档" r:id="rId7" imgW="11127126" imgH="5125097" progId="Word.Document.12">
                  <p:embed/>
                </p:oleObj>
              </mc:Choice>
              <mc:Fallback>
                <p:oleObj name="文档" r:id="rId7" imgW="11127126" imgH="51250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830" y="1480046"/>
                        <a:ext cx="111252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22502" y="26377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40980" y="2493690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9704970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55446" y="4293890"/>
            <a:ext cx="3768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可能是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AgCl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24508" y="5834524"/>
            <a:ext cx="1592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18942" y="5876736"/>
            <a:ext cx="3342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排除了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CN" sz="36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干扰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91550" y="1396736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51145" y="530200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7751390" y="4077866"/>
            <a:ext cx="697627" cy="89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×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22798" y="4077866"/>
            <a:ext cx="165618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719912"/>
              </p:ext>
            </p:extLst>
          </p:nvPr>
        </p:nvGraphicFramePr>
        <p:xfrm>
          <a:off x="622598" y="1128266"/>
          <a:ext cx="107696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6" name="文档" r:id="rId4" imgW="10771611" imgH="4756289" progId="Word.Document.12">
                  <p:embed/>
                </p:oleObj>
              </mc:Choice>
              <mc:Fallback>
                <p:oleObj name="文档" r:id="rId4" imgW="10771611" imgH="4756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1128266"/>
                        <a:ext cx="107696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052492"/>
              </p:ext>
            </p:extLst>
          </p:nvPr>
        </p:nvGraphicFramePr>
        <p:xfrm>
          <a:off x="3636118" y="267223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7" name="文档" r:id="rId12" imgW="10798389" imgH="1129894" progId="Word.Document.12">
                  <p:embed/>
                </p:oleObj>
              </mc:Choice>
              <mc:Fallback>
                <p:oleObj name="文档" r:id="rId12" imgW="10798389" imgH="112989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18" y="267223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234"/>
              </p:ext>
            </p:extLst>
          </p:nvPr>
        </p:nvGraphicFramePr>
        <p:xfrm>
          <a:off x="3924150" y="3392314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8" name="文档" r:id="rId15" imgW="10798389" imgH="1131691" progId="Word.Document.12">
                  <p:embed/>
                </p:oleObj>
              </mc:Choice>
              <mc:Fallback>
                <p:oleObj name="文档" r:id="rId15" imgW="10798389" imgH="1131691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150" y="3392314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9235"/>
              </p:ext>
            </p:extLst>
          </p:nvPr>
        </p:nvGraphicFramePr>
        <p:xfrm>
          <a:off x="1414686" y="5518026"/>
          <a:ext cx="10668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9" name="文档" r:id="rId18" imgW="10798389" imgH="1134566" progId="Word.Document.12">
                  <p:embed/>
                </p:oleObj>
              </mc:Choice>
              <mc:Fallback>
                <p:oleObj name="文档" r:id="rId18" imgW="10798389" imgH="1134566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686" y="5518026"/>
                        <a:ext cx="106680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687494" y="1701602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70870" y="263770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88635" y="35018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9021" y="48699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88652" y="4148133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7877552" y="1701602"/>
            <a:ext cx="35130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9898" y="2468290"/>
            <a:ext cx="6174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80" y="439366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引起的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在理解浓硫酸与铜、锌、铁、铝以及与碳、硫等反应时，我们要动态地看待反应过程，例如在浓硫酸与铜的反应中，开始是浓硫酸，但随着反应的进行硫酸的浓度逐渐减小，最后变成了稀硫酸，稀硫酸与铜不反应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与浓硫酸一开始反应生成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，后来反应生成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58303"/>
              </p:ext>
            </p:extLst>
          </p:nvPr>
        </p:nvGraphicFramePr>
        <p:xfrm>
          <a:off x="558800" y="3880222"/>
          <a:ext cx="109347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6" name="文档" r:id="rId4" imgW="10936774" imgH="2505227" progId="Word.Document.12">
                  <p:embed/>
                </p:oleObj>
              </mc:Choice>
              <mc:Fallback>
                <p:oleObj name="文档" r:id="rId4" imgW="10936774" imgH="2505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880222"/>
                        <a:ext cx="10934700" cy="250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550590" y="5248672"/>
            <a:ext cx="446449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265779"/>
              </p:ext>
            </p:extLst>
          </p:nvPr>
        </p:nvGraphicFramePr>
        <p:xfrm>
          <a:off x="558800" y="472430"/>
          <a:ext cx="109347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49" name="文档" r:id="rId4" imgW="10936774" imgH="5995383" progId="Word.Document.12">
                  <p:embed/>
                </p:oleObj>
              </mc:Choice>
              <mc:Fallback>
                <p:oleObj name="文档" r:id="rId4" imgW="10936774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472430"/>
                        <a:ext cx="109347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0590" y="1053530"/>
            <a:ext cx="482453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0590" y="4077866"/>
            <a:ext cx="417646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12080"/>
            <a:ext cx="11163760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从化合价的角度认识硫单质的化学性质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8854"/>
              </p:ext>
            </p:extLst>
          </p:nvPr>
        </p:nvGraphicFramePr>
        <p:xfrm>
          <a:off x="635000" y="757560"/>
          <a:ext cx="10769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48" name="文档" r:id="rId5" imgW="10798389" imgH="4735205" progId="Word.Document.12">
                  <p:embed/>
                </p:oleObj>
              </mc:Choice>
              <mc:Fallback>
                <p:oleObj name="文档" r:id="rId5" imgW="10798389" imgH="47352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757560"/>
                        <a:ext cx="10769600" cy="473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429530" y="19450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03914" y="34826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346" y="402479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954279"/>
              </p:ext>
            </p:extLst>
          </p:nvPr>
        </p:nvGraphicFramePr>
        <p:xfrm>
          <a:off x="3790950" y="1428676"/>
          <a:ext cx="3086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49" name="文档" r:id="rId8" imgW="3085087" imgH="1052318" progId="Word.Document.12">
                  <p:embed/>
                </p:oleObj>
              </mc:Choice>
              <mc:Fallback>
                <p:oleObj name="文档" r:id="rId8" imgW="3085087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90950" y="1428676"/>
                        <a:ext cx="3086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39849"/>
              </p:ext>
            </p:extLst>
          </p:nvPr>
        </p:nvGraphicFramePr>
        <p:xfrm>
          <a:off x="3962400" y="204026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0" name="文档" r:id="rId11" imgW="2694503" imgH="836679" progId="Word.Document.12">
                  <p:embed/>
                </p:oleObj>
              </mc:Choice>
              <mc:Fallback>
                <p:oleObj name="文档" r:id="rId11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62400" y="204026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120763"/>
              </p:ext>
            </p:extLst>
          </p:nvPr>
        </p:nvGraphicFramePr>
        <p:xfrm>
          <a:off x="4078982" y="3264570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1" name="文档" r:id="rId14" imgW="2694503" imgH="836679" progId="Word.Document.12">
                  <p:embed/>
                </p:oleObj>
              </mc:Choice>
              <mc:Fallback>
                <p:oleObj name="文档" r:id="rId14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78982" y="3264570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29694"/>
              </p:ext>
            </p:extLst>
          </p:nvPr>
        </p:nvGraphicFramePr>
        <p:xfrm>
          <a:off x="4091682" y="3861842"/>
          <a:ext cx="2692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2" name="文档" r:id="rId17" imgW="2694503" imgH="836679" progId="Word.Document.12">
                  <p:embed/>
                </p:oleObj>
              </mc:Choice>
              <mc:Fallback>
                <p:oleObj name="文档" r:id="rId17" imgW="2694503" imgH="836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091682" y="3861842"/>
                        <a:ext cx="2692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522322"/>
              </p:ext>
            </p:extLst>
          </p:nvPr>
        </p:nvGraphicFramePr>
        <p:xfrm>
          <a:off x="654198" y="5133578"/>
          <a:ext cx="107696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3" name="文档" r:id="rId20" imgW="10771611" imgH="1795010" progId="Word.Document.12">
                  <p:embed/>
                </p:oleObj>
              </mc:Choice>
              <mc:Fallback>
                <p:oleObj name="文档" r:id="rId20" imgW="10771611" imgH="1795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4198" y="5133578"/>
                        <a:ext cx="107696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76999"/>
              </p:ext>
            </p:extLst>
          </p:nvPr>
        </p:nvGraphicFramePr>
        <p:xfrm>
          <a:off x="5562600" y="4813300"/>
          <a:ext cx="5829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4" name="文档" r:id="rId23" imgW="5844874" imgH="962063" progId="Word.Document.12">
                  <p:embed/>
                </p:oleObj>
              </mc:Choice>
              <mc:Fallback>
                <p:oleObj name="文档" r:id="rId23" imgW="5844874" imgH="9620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62600" y="4813300"/>
                        <a:ext cx="58293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42678" y="578485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/>
          <p:cNvCxnSpPr/>
          <p:nvPr/>
        </p:nvCxnSpPr>
        <p:spPr>
          <a:xfrm flipV="1">
            <a:off x="7031310" y="1197546"/>
            <a:ext cx="1362109" cy="74752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27454" y="89035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生成低价态金属化合物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03914" y="4797946"/>
            <a:ext cx="90281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87094" y="5714886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非金属固体：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反应需加热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8" grpId="0"/>
      <p:bldP spid="7" grpId="0" animBg="1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8542" y="-26590"/>
            <a:ext cx="1188132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守恒专题</a:t>
            </a: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r>
              <a:rPr kumimoji="0" lang="zh-CN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将一定量的锌与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100 mL 18.5 mol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Times New Roman" pitchFamily="18" charset="0"/>
              </a:rPr>
              <a:t>·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-1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浓硫酸充分反应后，锌完全溶解，同时生成气体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 16.8 L(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标准状况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),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将反应后的溶液稀释到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 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，测得溶液中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c(H</a:t>
            </a:r>
            <a:r>
              <a:rPr kumimoji="0" lang="en-US" altLang="zh-CN" sz="32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)=1mol/L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，则下列叙述中错误的是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imes New Roman" pitchFamily="18" charset="0"/>
                <a:cs typeface="Times New Roman" pitchFamily="18" charset="0"/>
              </a:rPr>
              <a:t>C    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的混合物     	 </a:t>
            </a:r>
            <a:endParaRPr kumimoji="0" lang="en-US" altLang="zh-CN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气体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中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CN" sz="32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的体积比为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4∶1</a:t>
            </a:r>
            <a:endParaRPr lang="en-US" altLang="zh-CN" sz="2800" b="1" dirty="0"/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反应中共消耗锌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95.5 g</a:t>
            </a:r>
          </a:p>
          <a:p>
            <a:pPr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D.</a:t>
            </a: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反应中共转移电子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1.5 </a:t>
            </a:r>
            <a:r>
              <a:rPr kumimoji="0" lang="en-US" altLang="zh-CN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mol</a:t>
            </a:r>
            <a:endParaRPr kumimoji="0" lang="en-US" altLang="zh-CN" sz="6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69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30" y="745558"/>
            <a:ext cx="6984776" cy="3116284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90550" y="-76350"/>
            <a:ext cx="11881320" cy="111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indent="0" defTabSz="914400">
              <a:lnSpc>
                <a:spcPct val="125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  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某研究性学习小组为研究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Cu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与浓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2800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的反应，设计如下实验探究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方案。                                             （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装置中的固定仪器和酒精灯均未画出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kumimoji="0" lang="en-US" altLang="zh-CN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5474" y="2859543"/>
            <a:ext cx="1176017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回答下列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加热过程中，观察到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容器下有白色固体产生，你认为该沉淀物是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，分析可能的原因是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，如何证明猜想：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______________________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603" y="4490750"/>
            <a:ext cx="1962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endParaRPr lang="zh-CN" altLang="en-US" sz="2800" baseline="-25000" dirty="0"/>
          </a:p>
        </p:txBody>
      </p:sp>
      <p:sp>
        <p:nvSpPr>
          <p:cNvPr id="6" name="矩形 5"/>
          <p:cNvSpPr/>
          <p:nvPr/>
        </p:nvSpPr>
        <p:spPr>
          <a:xfrm>
            <a:off x="5663158" y="4437906"/>
            <a:ext cx="5912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溶液为浓硫酸，生成的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未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溶解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94606" y="5608036"/>
            <a:ext cx="11024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A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中少量溶液滴入盛有水的烧杯中，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若溶液呈蓝色，说明白色固体为无水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79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15" y="-26590"/>
            <a:ext cx="6984776" cy="31162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672" y="1701602"/>
            <a:ext cx="1190419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回答下列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两容器中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的作用是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容器中的浓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和铜片进行加热，很快发现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容器中品红溶液褪色，但始终未见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试管中澄清石灰水出现浑浊或沉淀。你的猜想是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，设计实验验证你的猜想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实验结束后，为了减少环境污染，排除各装置中的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，可采取的操作是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4762281" y="27817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防止倒吸</a:t>
            </a:r>
            <a:endParaRPr lang="zh-CN" altLang="en-US" sz="2800" baseline="-25000" dirty="0"/>
          </a:p>
        </p:txBody>
      </p:sp>
      <p:sp>
        <p:nvSpPr>
          <p:cNvPr id="9" name="矩形 8"/>
          <p:cNvSpPr/>
          <p:nvPr/>
        </p:nvSpPr>
        <p:spPr>
          <a:xfrm>
            <a:off x="7244409" y="3915847"/>
            <a:ext cx="36583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气体流速过快，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直接生成了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aseline="-25000" dirty="0"/>
          </a:p>
        </p:txBody>
      </p:sp>
      <p:sp>
        <p:nvSpPr>
          <p:cNvPr id="10" name="矩形 9"/>
          <p:cNvSpPr/>
          <p:nvPr/>
        </p:nvSpPr>
        <p:spPr>
          <a:xfrm>
            <a:off x="2134766" y="4491911"/>
            <a:ext cx="53912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D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中上清液，加入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观察有无沉淀生成。</a:t>
            </a:r>
            <a:endParaRPr lang="zh-CN" altLang="en-US" sz="2800" baseline="-25000" dirty="0"/>
          </a:p>
        </p:txBody>
      </p:sp>
      <p:sp>
        <p:nvSpPr>
          <p:cNvPr id="11" name="矩形 10"/>
          <p:cNvSpPr/>
          <p:nvPr/>
        </p:nvSpPr>
        <p:spPr>
          <a:xfrm>
            <a:off x="766614" y="5806058"/>
            <a:ext cx="1080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打开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容器上的弹簧夹，向里通入空气，将装置中的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赶到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中，最后再在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中加入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溶液盖上塞子，振荡即可。</a:t>
            </a:r>
          </a:p>
        </p:txBody>
      </p:sp>
    </p:spTree>
    <p:extLst>
      <p:ext uri="{BB962C8B-B14F-4D97-AF65-F5344CB8AC3E}">
        <p14:creationId xmlns:p14="http://schemas.microsoft.com/office/powerpoint/2010/main" val="13914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2285185"/>
            <a:ext cx="11261416" cy="1072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  </a:t>
            </a:r>
            <a:r>
              <a:rPr lang="zh-CN" altLang="zh-CN" sz="58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硫</a:t>
            </a:r>
            <a:r>
              <a:rPr lang="zh-CN" altLang="zh-CN" sz="58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297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515183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硫及其化合物的转化关系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161794" name="Picture 2" descr="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47" y="1307271"/>
            <a:ext cx="9823587" cy="34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168525" y="5209889"/>
            <a:ext cx="7548563" cy="304800"/>
            <a:chOff x="3795698" y="5294224"/>
            <a:chExt cx="7547900" cy="304194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795698" y="5590497"/>
              <a:ext cx="7547900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222698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4812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956096" y="5310067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040263" y="5303730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614925" y="5294224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645122" y="5302146"/>
              <a:ext cx="0" cy="2883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235200" y="52892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21588" y="5303548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+6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14800" y="5260685"/>
            <a:ext cx="414338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0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0700" y="5251160"/>
            <a:ext cx="56991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-1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56175" y="5270210"/>
            <a:ext cx="679450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+2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56375" y="5289260"/>
            <a:ext cx="677863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+4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92530" y="5406735"/>
            <a:ext cx="1827212" cy="81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zh-CN" altLang="en-US" sz="36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化合价</a:t>
            </a:r>
            <a:endParaRPr lang="zh-CN" altLang="zh-CN" sz="105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052638" y="5948073"/>
            <a:ext cx="8683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7545913" y="5962360"/>
            <a:ext cx="2005677" cy="73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H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 smtClean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(</a:t>
            </a:r>
            <a:r>
              <a:rPr lang="zh-CN" altLang="en-US" sz="3200" b="1" dirty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浓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ea typeface="华文细黑" pitchFamily="2" charset="-122"/>
              </a:rPr>
              <a:t>)</a:t>
            </a:r>
            <a:endParaRPr lang="zh-CN" altLang="zh-CN" sz="1000" b="1" dirty="0">
              <a:solidFill>
                <a:srgbClr val="FF0000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089400" y="5927435"/>
            <a:ext cx="4127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962275" y="4554248"/>
            <a:ext cx="98107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FeS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627563" y="4498685"/>
            <a:ext cx="16414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Na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6567488" y="5933785"/>
            <a:ext cx="8667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endParaRPr lang="zh-CN" altLang="zh-CN" sz="1000" b="1" baseline="-25000" dirty="0">
              <a:solidFill>
                <a:srgbClr val="0000FF"/>
              </a:solidFill>
              <a:latin typeface="宋体" pitchFamily="2" charset="-122"/>
              <a:ea typeface="黑体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505325" y="4387560"/>
            <a:ext cx="1868488" cy="1838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917825" y="4549485"/>
            <a:ext cx="1033463" cy="157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04431"/>
              </p:ext>
            </p:extLst>
          </p:nvPr>
        </p:nvGraphicFramePr>
        <p:xfrm>
          <a:off x="444392" y="272696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9" name="文档" r:id="rId4" imgW="10822347" imgH="3866175" progId="Word.Document.12">
                  <p:embed/>
                </p:oleObj>
              </mc:Choice>
              <mc:Fallback>
                <p:oleObj name="文档" r:id="rId4" imgW="10822347" imgH="3866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392" y="272696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1054646" y="2969280"/>
            <a:ext cx="79208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926854" y="2968576"/>
            <a:ext cx="18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972398" y="2956580"/>
            <a:ext cx="2075532" cy="211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2558" y="100490"/>
            <a:ext cx="4104456" cy="855611"/>
            <a:chOff x="6055974" y="837506"/>
            <a:chExt cx="4503728" cy="766688"/>
          </a:xfrm>
        </p:grpSpPr>
        <p:sp>
          <p:nvSpPr>
            <p:cNvPr id="10" name="矩形 9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4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94818"/>
              </p:ext>
            </p:extLst>
          </p:nvPr>
        </p:nvGraphicFramePr>
        <p:xfrm>
          <a:off x="478582" y="562401"/>
          <a:ext cx="108204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3" name="文档" r:id="rId4" imgW="10849252" imgH="3876284" progId="Word.Document.12">
                  <p:embed/>
                </p:oleObj>
              </mc:Choice>
              <mc:Fallback>
                <p:oleObj name="文档" r:id="rId4" imgW="10849252" imgH="38762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562401"/>
                        <a:ext cx="108204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0" y="3306408"/>
            <a:ext cx="6097538" cy="18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43278" y="373230"/>
            <a:ext cx="4536504" cy="896324"/>
            <a:chOff x="6055974" y="837506"/>
            <a:chExt cx="4503728" cy="766688"/>
          </a:xfrm>
        </p:grpSpPr>
        <p:sp>
          <p:nvSpPr>
            <p:cNvPr id="5" name="矩形 4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1198662" y="2493690"/>
            <a:ext cx="28803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99062" y="2499903"/>
            <a:ext cx="93116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162374" y="2589848"/>
            <a:ext cx="28887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7414" y="1807518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6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401895"/>
              </p:ext>
            </p:extLst>
          </p:nvPr>
        </p:nvGraphicFramePr>
        <p:xfrm>
          <a:off x="698500" y="838200"/>
          <a:ext cx="108204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6" name="文档" r:id="rId4" imgW="10849252" imgH="5945601" progId="Word.Document.12">
                  <p:embed/>
                </p:oleObj>
              </mc:Choice>
              <mc:Fallback>
                <p:oleObj name="文档" r:id="rId4" imgW="10849252" imgH="5945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8500" y="838200"/>
                        <a:ext cx="108204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49712" y="621482"/>
            <a:ext cx="6365574" cy="882750"/>
            <a:chOff x="6055974" y="837506"/>
            <a:chExt cx="4503728" cy="766688"/>
          </a:xfrm>
        </p:grpSpPr>
        <p:sp>
          <p:nvSpPr>
            <p:cNvPr id="4" name="矩形 3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42678" y="2349674"/>
            <a:ext cx="8867104" cy="1502685"/>
            <a:chOff x="1476574" y="5013970"/>
            <a:chExt cx="8867104" cy="1502685"/>
          </a:xfrm>
        </p:grpSpPr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1592461" y="5013970"/>
              <a:ext cx="7548563" cy="317500"/>
              <a:chOff x="3795698" y="5281549"/>
              <a:chExt cx="7547900" cy="316869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>
                <a:off x="3795698" y="5590497"/>
                <a:ext cx="7547900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222698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56096" y="5310067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722034" y="5281549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9645122" y="5302146"/>
                <a:ext cx="0" cy="288351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1659136" y="5106045"/>
              <a:ext cx="56991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-2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45524" y="5120333"/>
              <a:ext cx="679450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+6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38736" y="5077470"/>
              <a:ext cx="414338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0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01319" y="5106045"/>
              <a:ext cx="677863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+4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16466" y="5223520"/>
              <a:ext cx="1827212" cy="8191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zh-CN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r>
                <a:rPr lang="zh-CN" altLang="en-US" sz="36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化合价</a:t>
              </a:r>
              <a:endParaRPr lang="zh-CN" altLang="zh-CN" sz="1050" b="1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476574" y="5764858"/>
              <a:ext cx="868362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6743278" y="5779145"/>
              <a:ext cx="2005677" cy="73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H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r>
                <a:rPr lang="en-US" altLang="zh-CN" sz="3200" b="1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 smtClean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4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(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浓</a:t>
              </a:r>
              <a:r>
                <a:rPr lang="en-US" altLang="zh-CN" sz="3200" b="1" dirty="0" smtClean="0">
                  <a:solidFill>
                    <a:srgbClr val="FF0000"/>
                  </a:solidFill>
                  <a:latin typeface="Times New Roman" pitchFamily="18" charset="0"/>
                  <a:ea typeface="华文细黑" pitchFamily="2" charset="-122"/>
                </a:rPr>
                <a:t>)</a:t>
              </a:r>
              <a:endParaRPr lang="zh-CN" altLang="zh-CN" sz="1000" b="1" dirty="0">
                <a:solidFill>
                  <a:srgbClr val="FF0000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3513336" y="5744220"/>
              <a:ext cx="412750" cy="74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5156423" y="5750570"/>
              <a:ext cx="86677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SO</a:t>
              </a:r>
              <a:r>
                <a:rPr lang="en-US" altLang="zh-CN" sz="3200" b="1" baseline="-25000" dirty="0">
                  <a:solidFill>
                    <a:srgbClr val="0000FF"/>
                  </a:solidFill>
                  <a:latin typeface="Times New Roman" pitchFamily="18" charset="0"/>
                  <a:ea typeface="华文细黑" pitchFamily="2" charset="-122"/>
                </a:rPr>
                <a:t>2</a:t>
              </a:r>
              <a:endParaRPr lang="zh-CN" altLang="zh-CN" sz="1000" b="1" baseline="-25000" dirty="0">
                <a:solidFill>
                  <a:srgbClr val="0000FF"/>
                </a:solidFill>
                <a:latin typeface="宋体" pitchFamily="2" charset="-122"/>
                <a:ea typeface="黑体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582" y="4027350"/>
            <a:ext cx="3979190" cy="770596"/>
            <a:chOff x="6055974" y="837506"/>
            <a:chExt cx="4503728" cy="766688"/>
          </a:xfrm>
        </p:grpSpPr>
        <p:sp>
          <p:nvSpPr>
            <p:cNvPr id="31" name="矩形 30"/>
            <p:cNvSpPr/>
            <p:nvPr/>
          </p:nvSpPr>
          <p:spPr>
            <a:xfrm>
              <a:off x="6263144" y="934914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86694" y="85320"/>
            <a:ext cx="10078255" cy="64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  <a:spcAft>
                <a:spcPts val="1800"/>
              </a:spcAft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 </a:t>
            </a:r>
            <a:r>
              <a:rPr lang="zh-CN" altLang="en-US" sz="33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补充：硫酸</a:t>
            </a: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的工业制法</a:t>
            </a:r>
          </a:p>
          <a:p>
            <a:pPr>
              <a:spcBef>
                <a:spcPts val="12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第一步：焙烧阶段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4FeS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+11O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====2Fe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+8SO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沸腾炉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第二步：催化氧化阶段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33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(</a:t>
            </a:r>
            <a:r>
              <a:rPr lang="zh-CN" altLang="en-US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接触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室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600"/>
              </a:spcBef>
              <a:defRPr/>
            </a:pPr>
            <a:r>
              <a:rPr lang="zh-CN" altLang="en-US" sz="33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第三步：吸收阶段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+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O ==== H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SO</a:t>
            </a:r>
            <a:r>
              <a:rPr lang="en-US" altLang="zh-CN" sz="33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3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吸收塔</a:t>
            </a:r>
            <a:r>
              <a:rPr lang="en-US" altLang="zh-CN" sz="33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（ </a:t>
            </a:r>
            <a:r>
              <a:rPr lang="zh-CN" alt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98.3</a:t>
            </a:r>
            <a:r>
              <a:rPr lang="en-US" altLang="zh-CN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33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硫酸吸收）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752068" y="1520842"/>
            <a:ext cx="1119002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</a:rPr>
              <a:t>高温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56337" y="3163691"/>
            <a:ext cx="2304749" cy="1187131"/>
            <a:chOff x="3214393" y="3250775"/>
            <a:chExt cx="2304749" cy="1187131"/>
          </a:xfrm>
        </p:grpSpPr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3214393" y="3250775"/>
              <a:ext cx="2304749" cy="1187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850" tIns="54425" rIns="108850" bIns="54425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催化剂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    </a:t>
              </a:r>
              <a:r>
                <a:rPr lang="zh-CN" altLang="en-US" sz="2800" b="1" dirty="0" smtClean="0">
                  <a:solidFill>
                    <a:srgbClr val="0000FF"/>
                  </a:solidFill>
                </a:rPr>
                <a:t>    △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618468" y="3822668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4698588" y="369615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25728" y="3931526"/>
              <a:ext cx="1296144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640242" y="3922324"/>
              <a:ext cx="216024" cy="126514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0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-384082" y="4972290"/>
            <a:ext cx="5039128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300" b="1" dirty="0">
                <a:solidFill>
                  <a:srgbClr val="FF0000"/>
                </a:solidFill>
              </a:rPr>
              <a:t>   </a:t>
            </a:r>
            <a:r>
              <a:rPr lang="zh-CN" altLang="en-US" sz="3300" b="1" dirty="0">
                <a:solidFill>
                  <a:srgbClr val="FF3300"/>
                </a:solidFill>
              </a:rPr>
              <a:t>☆如何</a:t>
            </a:r>
            <a:r>
              <a:rPr lang="zh-CN" altLang="en-US" sz="3300" b="1" dirty="0">
                <a:solidFill>
                  <a:srgbClr val="FF0000"/>
                </a:solidFill>
              </a:rPr>
              <a:t>处理尾气？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-745554" y="5590034"/>
            <a:ext cx="7056784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</a:rPr>
              <a:t>        </a:t>
            </a:r>
            <a:r>
              <a:rPr lang="en-US" altLang="zh-CN" sz="3200" b="1" dirty="0">
                <a:solidFill>
                  <a:srgbClr val="0000FF"/>
                </a:solidFill>
              </a:rPr>
              <a:t>2NH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 </a:t>
            </a:r>
            <a:r>
              <a:rPr lang="en-US" altLang="zh-CN" sz="3200" b="1" dirty="0">
                <a:solidFill>
                  <a:srgbClr val="0000FF"/>
                </a:solidFill>
              </a:rPr>
              <a:t>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49789" y="5013970"/>
            <a:ext cx="2279685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</a:rPr>
              <a:t>用氨水吸收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18679" y="6166098"/>
            <a:ext cx="904122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0000FF"/>
                </a:solidFill>
              </a:rPr>
              <a:t>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</a:rPr>
              <a:t> + 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= (NH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</a:rPr>
              <a:t> +H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</a:rPr>
              <a:t>O + SO</a:t>
            </a:r>
            <a:r>
              <a:rPr lang="en-US" altLang="zh-CN" sz="3200" b="1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11423798" y="6192388"/>
            <a:ext cx="0" cy="54977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571717" y="5707759"/>
            <a:ext cx="1043769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氮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911630" y="5635751"/>
            <a:ext cx="1867713" cy="60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</a:rPr>
              <a:t>回收利用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4760" y="2836501"/>
            <a:ext cx="11885653" cy="211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FF0000"/>
                </a:solidFill>
              </a:rPr>
              <a:t>探讨：为什么用 </a:t>
            </a:r>
            <a:r>
              <a:rPr lang="en-US" altLang="zh-CN" sz="2900" b="1" dirty="0">
                <a:solidFill>
                  <a:srgbClr val="FF0000"/>
                </a:solidFill>
              </a:rPr>
              <a:t>98. 3 % </a:t>
            </a:r>
            <a:r>
              <a:rPr lang="zh-CN" altLang="en-US" sz="2900" b="1" dirty="0">
                <a:solidFill>
                  <a:srgbClr val="FF0000"/>
                </a:solidFill>
              </a:rPr>
              <a:t>的浓硫酸吸收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SO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：</a:t>
            </a:r>
            <a:endParaRPr lang="en-US" altLang="zh-CN" sz="29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900" b="1" dirty="0">
                <a:solidFill>
                  <a:srgbClr val="0000FF"/>
                </a:solidFill>
              </a:rPr>
              <a:t> 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      可</a:t>
            </a:r>
            <a:r>
              <a:rPr lang="zh-CN" altLang="en-US" sz="2900" b="1" dirty="0">
                <a:solidFill>
                  <a:srgbClr val="0000FF"/>
                </a:solidFill>
              </a:rPr>
              <a:t>避免酸雾的形成，有利吸收。如用水或稀硫酸作吸收剂，易形成酸雾，吸收速度减慢，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不利于</a:t>
            </a:r>
            <a:r>
              <a:rPr lang="en-US" altLang="zh-CN" sz="2900" b="1" dirty="0" smtClean="0">
                <a:solidFill>
                  <a:srgbClr val="0000FF"/>
                </a:solidFill>
              </a:rPr>
              <a:t>SO3</a:t>
            </a:r>
            <a:r>
              <a:rPr lang="zh-CN" altLang="en-US" sz="2900" b="1" dirty="0" smtClean="0">
                <a:solidFill>
                  <a:srgbClr val="0000FF"/>
                </a:solidFill>
              </a:rPr>
              <a:t>的</a:t>
            </a:r>
            <a:r>
              <a:rPr lang="zh-CN" altLang="en-US" sz="2900" b="1" dirty="0">
                <a:solidFill>
                  <a:srgbClr val="0000FF"/>
                </a:solidFill>
              </a:rPr>
              <a:t>吸收。</a:t>
            </a:r>
          </a:p>
        </p:txBody>
      </p:sp>
      <p:pic>
        <p:nvPicPr>
          <p:cNvPr id="10" name="Picture 10" descr="全程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84" y="16153"/>
            <a:ext cx="8435279" cy="293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75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75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75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  <p:bldP spid="6" grpId="0" animBg="1"/>
      <p:bldP spid="7" grpId="0" autoUpdateAnimBg="0"/>
      <p:bldP spid="8" grpId="0" autoUpdateAnimBg="0"/>
      <p:bldP spid="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771" y="320750"/>
            <a:ext cx="1134440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深度思考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如何洗涤附着在试管内壁上的硫？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硫单质易溶于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。所以当试管壁上沾有单质硫时，可用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洗涤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哪些事实能说明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68420"/>
              </p:ext>
            </p:extLst>
          </p:nvPr>
        </p:nvGraphicFramePr>
        <p:xfrm>
          <a:off x="495300" y="3784600"/>
          <a:ext cx="112141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6" name="文档" r:id="rId4" imgW="11243888" imgH="2850970" progId="Word.Document.12">
                  <p:embed/>
                </p:oleObj>
              </mc:Choice>
              <mc:Fallback>
                <p:oleObj name="文档" r:id="rId4" imgW="11243888" imgH="28509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" y="3784600"/>
                        <a:ext cx="112141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9990" y="837506"/>
            <a:ext cx="4503728" cy="766688"/>
            <a:chOff x="6055974" y="837506"/>
            <a:chExt cx="4503728" cy="766688"/>
          </a:xfrm>
        </p:grpSpPr>
        <p:sp>
          <p:nvSpPr>
            <p:cNvPr id="2" name="矩形 1"/>
            <p:cNvSpPr/>
            <p:nvPr/>
          </p:nvSpPr>
          <p:spPr>
            <a:xfrm>
              <a:off x="6263144" y="934914"/>
              <a:ext cx="40543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还可以用热的</a:t>
              </a:r>
              <a:r>
                <a:rPr lang="en-US" altLang="zh-CN" sz="2800" b="1" kern="100" dirty="0" err="1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NaOH</a:t>
              </a:r>
              <a:r>
                <a:rPr lang="zh-CN" altLang="en-US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溶液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55974" y="837506"/>
              <a:ext cx="4503728" cy="766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58621" y="2375098"/>
            <a:ext cx="6320961" cy="550640"/>
            <a:chOff x="3158621" y="2375098"/>
            <a:chExt cx="6320961" cy="550640"/>
          </a:xfrm>
        </p:grpSpPr>
        <p:sp>
          <p:nvSpPr>
            <p:cNvPr id="6" name="矩形 5"/>
            <p:cNvSpPr/>
            <p:nvPr/>
          </p:nvSpPr>
          <p:spPr>
            <a:xfrm>
              <a:off x="3158621" y="2402518"/>
              <a:ext cx="63209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3S + 6NaOH == 2Na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S+Na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SO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 + 3H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O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349726" y="2375098"/>
              <a:ext cx="216024" cy="216000"/>
            </a:xfrm>
            <a:prstGeom prst="triangl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12623"/>
              </p:ext>
            </p:extLst>
          </p:nvPr>
        </p:nvGraphicFramePr>
        <p:xfrm>
          <a:off x="1571402" y="5528146"/>
          <a:ext cx="1121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7" name="文档" r:id="rId7" imgW="11243888" imgH="2850970" progId="Word.Document.12">
                  <p:embed/>
                </p:oleObj>
              </mc:Choice>
              <mc:Fallback>
                <p:oleObj name="文档" r:id="rId7" imgW="11243888" imgH="28509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402" y="5528146"/>
                        <a:ext cx="112141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9307" y="1239937"/>
            <a:ext cx="12071871" cy="3877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(2016-10-17)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完成小本 练出高分 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P313-314;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整理错题；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完成周末卷答案核对；</a:t>
            </a:r>
            <a:endParaRPr lang="en-US" altLang="zh-CN" sz="4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89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8369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物质推断与性质应用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中滴加溴水，溴水褪色，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溶液得浅黄色沉淀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都含同一种元素。按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顺序排序的是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4606" y="1629594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硫在空气中燃烧生成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溶于水得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中滴加溴水生成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反应产生浅黄色沉淀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50" y="652542"/>
            <a:ext cx="11232086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右图表示某固态单质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及其化合物之间的转化关系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某些产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和反应条件已略去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在常温常压下为气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业原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的氢化物反应生成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写出一个由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89141" name="Picture 53" descr="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1" y="960594"/>
            <a:ext cx="2298575" cy="15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757362"/>
            <a:ext cx="1123208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pH________7(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加热反应后的溶液，其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增大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减小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，理由是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7940" y="544820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常见的固体单质除了金属之外还有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，而能在空气中反应生成气体化合物的只有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在加热条件下可与氢气反应，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，确定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是单质硫，因为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的相对分子质量之比恰为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，硫酸是重要的工业原料，化合物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 0.10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溶液混合，二者恰好完全反应，所得溶液为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，所以溶液显碱性。根据水解的特点可知加热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溶液可以促进水解。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884308"/>
              </p:ext>
            </p:extLst>
          </p:nvPr>
        </p:nvGraphicFramePr>
        <p:xfrm>
          <a:off x="1740818" y="51753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7" name="文档" r:id="rId4" imgW="553001" imgH="622102" progId="Word.Document.12">
                  <p:embed/>
                </p:oleObj>
              </mc:Choice>
              <mc:Fallback>
                <p:oleObj name="文档" r:id="rId4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0818" y="51753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2134"/>
              </p:ext>
            </p:extLst>
          </p:nvPr>
        </p:nvGraphicFramePr>
        <p:xfrm>
          <a:off x="3285232" y="5149918"/>
          <a:ext cx="7683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8" name="文档" r:id="rId7" imgW="769017" imgH="609502" progId="Word.Document.12">
                  <p:embed/>
                </p:oleObj>
              </mc:Choice>
              <mc:Fallback>
                <p:oleObj name="文档" r:id="rId7" imgW="769017" imgH="6095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5232" y="5149918"/>
                        <a:ext cx="76835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10075"/>
              </p:ext>
            </p:extLst>
          </p:nvPr>
        </p:nvGraphicFramePr>
        <p:xfrm>
          <a:off x="4619352" y="5149918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9" name="文档" r:id="rId10" imgW="553001" imgH="622462" progId="Word.Document.12">
                  <p:embed/>
                </p:oleObj>
              </mc:Choice>
              <mc:Fallback>
                <p:oleObj name="文档" r:id="rId10" imgW="553001" imgH="622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9352" y="5149918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6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0075"/>
              </p:ext>
            </p:extLst>
          </p:nvPr>
        </p:nvGraphicFramePr>
        <p:xfrm>
          <a:off x="653330" y="1028750"/>
          <a:ext cx="92075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48" name="文档" r:id="rId4" imgW="9210294" imgH="1159059" progId="Word.Document.12">
                  <p:embed/>
                </p:oleObj>
              </mc:Choice>
              <mc:Fallback>
                <p:oleObj name="文档" r:id="rId4" imgW="9210294" imgH="11590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330" y="1028750"/>
                        <a:ext cx="92075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37890" y="1801634"/>
            <a:ext cx="5978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48596"/>
              </p:ext>
            </p:extLst>
          </p:nvPr>
        </p:nvGraphicFramePr>
        <p:xfrm>
          <a:off x="660400" y="2710334"/>
          <a:ext cx="1096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49" name="文档" r:id="rId7" imgW="10958724" imgH="1067849" progId="Word.Document.12">
                  <p:embed/>
                </p:oleObj>
              </mc:Choice>
              <mc:Fallback>
                <p:oleObj name="文档" r:id="rId7" imgW="10958724" imgH="10678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2710334"/>
                        <a:ext cx="10960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70262"/>
              </p:ext>
            </p:extLst>
          </p:nvPr>
        </p:nvGraphicFramePr>
        <p:xfrm>
          <a:off x="660400" y="3714874"/>
          <a:ext cx="109601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50" name="文档" r:id="rId10" imgW="10958724" imgH="2248179" progId="Word.Document.12">
                  <p:embed/>
                </p:oleObj>
              </mc:Choice>
              <mc:Fallback>
                <p:oleObj name="文档" r:id="rId10" imgW="10958724" imgH="224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0400" y="3714874"/>
                        <a:ext cx="10960100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656859"/>
            <a:ext cx="11232086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硫及其化合物的转化关系与实验的融合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某兴趣小组探究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，他们使用的药品和装置如下图所示。下列说法不合理的是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45" y="2982049"/>
            <a:ext cx="6223097" cy="253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1197546"/>
            <a:ext cx="10989776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能表明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的还原性弱于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的现象是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中蓝色溶液褪色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尾气，防止污染空气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中发生了氧化还原反应，加入用稀盐酸酸化的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生白色沉淀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为了验证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中发生了氧化还原反应，加入酸性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溶液，紫红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褪去</a:t>
            </a: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853281"/>
              </p:ext>
            </p:extLst>
          </p:nvPr>
        </p:nvGraphicFramePr>
        <p:xfrm>
          <a:off x="622300" y="3004845"/>
          <a:ext cx="10922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61" name="文档" r:id="rId4" imgW="10923820" imgH="1767250" progId="Word.Document.12">
                  <p:embed/>
                </p:oleObj>
              </mc:Choice>
              <mc:Fallback>
                <p:oleObj name="文档" r:id="rId4" imgW="10923820" imgH="17672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3004845"/>
                        <a:ext cx="10922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4338097"/>
            <a:ext cx="10901751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气体也能使酸性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溶液的紫红色褪去，所以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选项不合理。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90" y="857614"/>
            <a:ext cx="108391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中蓝色溶液褪色说明发生了反应：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，表明还原性：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&gt;I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，防止污染环境，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合理；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9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69305" y="4541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二氧化硫是无色、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有刺激性气味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的有毒气体，是大气污染物之一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，通常状况下，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体积水溶解约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1:40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8403" name="Picture 35" descr="HX1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41" y="3285778"/>
            <a:ext cx="874195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085540" y="962358"/>
            <a:ext cx="329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烟花炮竹，火药味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769074" y="3213770"/>
            <a:ext cx="144016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22934" y="43956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5218" y="4446414"/>
            <a:ext cx="4248472" cy="106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3118" y="3154462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14218" y="5348710"/>
            <a:ext cx="2664296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9" y="515566"/>
            <a:ext cx="11099674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某化学兴趣小组为探究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的性质，按如图所示装置进行实验。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8962" name="Picture 2" descr="HX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20" y="1131400"/>
            <a:ext cx="7065556" cy="32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7689" y="4320043"/>
            <a:ext cx="11099674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请回答下列问题：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中盛放亚硫酸钠的仪器名称是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，其中发生反应的化学方程式为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4836" y="1701602"/>
            <a:ext cx="10516767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中盛放亚硫酸钠的仪器带有支管，因此是蒸馏烧瓶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注意与圆底烧瓶的区别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馏烧瓶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68883"/>
            <a:ext cx="1105322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实验过程中，装置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中发生的现象分别是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这些现象分别说明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具有的性质是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2924" y="1078930"/>
            <a:ext cx="10835436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的价态处于中间价态，故既有氧化性又有还原性，所以通入酸性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溶液时被氧化，酸性</a:t>
            </a:r>
            <a:r>
              <a:rPr lang="en-US" altLang="zh-CN" sz="2800" kern="100" dirty="0">
                <a:latin typeface="Times New Roman"/>
                <a:ea typeface="华文细黑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溶液被还原，溶液颜色由紫红色变为无色；通入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溶液时，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体现氧化性，发生归中反应，生成单质硫，可看到无色溶液中出现黄色浑浊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78021"/>
              </p:ext>
            </p:extLst>
          </p:nvPr>
        </p:nvGraphicFramePr>
        <p:xfrm>
          <a:off x="762000" y="3837558"/>
          <a:ext cx="106934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5" name="文档" r:id="rId4" imgW="10695326" imgH="1974547" progId="Word.Document.12">
                  <p:embed/>
                </p:oleObj>
              </mc:Choice>
              <mc:Fallback>
                <p:oleObj name="文档" r:id="rId4" imgW="10695326" imgH="19745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3837558"/>
                        <a:ext cx="106934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518" y="1012899"/>
            <a:ext cx="10621935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的目的是探究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与品红反应的可逆性，请写出实验操作及现象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漂白品红是可逆的，加热褪色后的溶液又会恢复为红色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尾气可采用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吸收酸性气体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应使用碱性溶液，如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0940" y="1584727"/>
            <a:ext cx="10686944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品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红溶液褪色后，关闭分液漏斗的活塞，点燃酒精灯加热，溶液恢复为红色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3070870" y="3677195"/>
            <a:ext cx="3517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NaOH(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答案合理即可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3134"/>
            <a:ext cx="11163760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某校研究性学习小组，探究一定量的浓硫酸与足量锌充分反应产生的气体产物，进行如下实验：按图组装好实验装置，在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 98%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的浓硫酸和足量的锌粒，微热试管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，观察到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中均有气泡产生；随后气泡量减少，品红溶液褪色，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中先出现浑浊后浑浊消失；反应较长时间后，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中的气泡量又会明显增加。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HX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0" y="3874542"/>
            <a:ext cx="8331963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753749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中从反应开始到停止可能发生反应的化学方程式：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开始阶段由浓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具有强氧化性与锌反应产生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          ZnSO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，随反应的进行，硫酸逐渐被消耗，浓硫酸变为稀硫酸，与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=ZnSO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0353"/>
              </p:ext>
            </p:extLst>
          </p:nvPr>
        </p:nvGraphicFramePr>
        <p:xfrm>
          <a:off x="2770138" y="3910900"/>
          <a:ext cx="12636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08" name="文档" r:id="rId4" imgW="1264414" imgH="875911" progId="Word.Document.12">
                  <p:embed/>
                </p:oleObj>
              </mc:Choice>
              <mc:Fallback>
                <p:oleObj name="文档" r:id="rId4" imgW="1264414" imgH="875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0138" y="3910900"/>
                        <a:ext cx="12636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970938" y="1509236"/>
            <a:ext cx="1095849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59397" y="1962492"/>
            <a:ext cx="10692393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)            ZnSO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=ZnSO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68047"/>
              </p:ext>
            </p:extLst>
          </p:nvPr>
        </p:nvGraphicFramePr>
        <p:xfrm>
          <a:off x="2506092" y="1920572"/>
          <a:ext cx="12382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09" name="文档" r:id="rId7" imgW="1238852" imgH="812549" progId="Word.Document.12">
                  <p:embed/>
                </p:oleObj>
              </mc:Choice>
              <mc:Fallback>
                <p:oleObj name="文档" r:id="rId7" imgW="1238852" imgH="8125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6092" y="1920572"/>
                        <a:ext cx="123825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224" y="151521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从甲、乙中选择合适的装置填入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中，并进行正确连接，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两支试管中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从图示看，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装置应是检验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气体的，应选择甲装置，则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处需接一安全装置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540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10282" y="2258001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3)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99962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43240" y="2310845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14111" y="289960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防倒吸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942632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能证明浓硫酸具有强氧化性的实验现象为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反应较长时间后气泡量又会明显增加的原因是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的强氧化性表现在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的反应。反应开始后，装置中的空气被排出，产生大量气泡，当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被品红溶液吸收时，气泡量减少，且随着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浓度的减小，反应速度逐渐减慢，反应较长时间后浓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，气泡量又会增加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680"/>
              </p:ext>
            </p:extLst>
          </p:nvPr>
        </p:nvGraphicFramePr>
        <p:xfrm>
          <a:off x="6323930" y="2997746"/>
          <a:ext cx="55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3" name="文档" r:id="rId4" imgW="553001" imgH="622102" progId="Word.Document.12">
                  <p:embed/>
                </p:oleObj>
              </mc:Choice>
              <mc:Fallback>
                <p:oleObj name="文档" r:id="rId4" imgW="553001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3930" y="2997746"/>
                        <a:ext cx="5524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7463358" y="1051789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中品红溶液褪色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959302" y="1661761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变成稀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后，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81906" y="2314025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反应放出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3894" y="1917626"/>
            <a:ext cx="11053228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中浑浊消失的离子反应方程式为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中浑浊消失是因为过量的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21344" y="2015158"/>
            <a:ext cx="4801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24472" y="2684438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2HSO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16475"/>
              </p:ext>
            </p:extLst>
          </p:nvPr>
        </p:nvGraphicFramePr>
        <p:xfrm>
          <a:off x="1732584" y="2643865"/>
          <a:ext cx="4635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7" name="文档" r:id="rId4" imgW="464075" imgH="685465" progId="Word.Document.12">
                  <p:embed/>
                </p:oleObj>
              </mc:Choice>
              <mc:Fallback>
                <p:oleObj name="文档" r:id="rId4" imgW="464075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2584" y="2643865"/>
                        <a:ext cx="4635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47276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454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490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13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5900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4024" y="-8589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200000"/>
              </a:lnSpc>
            </a:pPr>
            <a:endParaRPr lang="en-US" altLang="zh-CN" sz="2800" kern="100" dirty="0" smtClean="0">
              <a:latin typeface="宋体"/>
              <a:ea typeface="华文细黑"/>
              <a:cs typeface="Times New Roman"/>
            </a:endParaRPr>
          </a:p>
          <a:p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酸性氧化物的通性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01404"/>
              </p:ext>
            </p:extLst>
          </p:nvPr>
        </p:nvGraphicFramePr>
        <p:xfrm>
          <a:off x="4089400" y="905768"/>
          <a:ext cx="8128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" name="文档" r:id="rId4" imgW="8131972" imgH="2412657" progId="Word.Document.12">
                  <p:embed/>
                </p:oleObj>
              </mc:Choice>
              <mc:Fallback>
                <p:oleObj name="文档" r:id="rId4" imgW="8131972" imgH="2412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9400" y="905768"/>
                        <a:ext cx="81280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655046" y="1943026"/>
            <a:ext cx="5111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2NaOH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49470"/>
              </p:ext>
            </p:extLst>
          </p:nvPr>
        </p:nvGraphicFramePr>
        <p:xfrm>
          <a:off x="762000" y="3201938"/>
          <a:ext cx="10490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" name="文档" r:id="rId7" imgW="10518464" imgH="1527729" progId="Word.Document.12">
                  <p:embed/>
                </p:oleObj>
              </mc:Choice>
              <mc:Fallback>
                <p:oleObj name="文档" r:id="rId7" imgW="10518464" imgH="152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3201938"/>
                        <a:ext cx="10490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63893" y="4365898"/>
            <a:ext cx="10793813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/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4886" y="3682132"/>
            <a:ext cx="5609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=2HCl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07" y="5810753"/>
            <a:ext cx="97901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漂白性：可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溶液有机色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褪色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生成不稳定的化合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9365" y="590258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品红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53646" y="778198"/>
            <a:ext cx="3302000" cy="859408"/>
            <a:chOff x="6353646" y="778198"/>
            <a:chExt cx="3302000" cy="85940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6751395"/>
                </p:ext>
              </p:extLst>
            </p:nvPr>
          </p:nvGraphicFramePr>
          <p:xfrm>
            <a:off x="6353646" y="875606"/>
            <a:ext cx="33020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" name="文档" r:id="rId10" imgW="3306587" imgH="757611" progId="Word.Document.12">
                    <p:embed/>
                  </p:oleObj>
                </mc:Choice>
                <mc:Fallback>
                  <p:oleObj name="文档" r:id="rId10" imgW="3306587" imgH="757611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353646" y="875606"/>
                          <a:ext cx="3302000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8005514" y="778198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58902" y="2589312"/>
            <a:ext cx="3579826" cy="1286150"/>
            <a:chOff x="3318936" y="3937825"/>
            <a:chExt cx="3579826" cy="1286150"/>
          </a:xfrm>
        </p:grpSpPr>
        <p:sp>
          <p:nvSpPr>
            <p:cNvPr id="6" name="矩形 5"/>
            <p:cNvSpPr/>
            <p:nvPr/>
          </p:nvSpPr>
          <p:spPr>
            <a:xfrm>
              <a:off x="3318936" y="4268490"/>
              <a:ext cx="35798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＋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2SO</a:t>
              </a:r>
              <a:r>
                <a:rPr lang="en-US" altLang="zh-CN" sz="2800" b="1" baseline="-25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481" y="3937825"/>
              <a:ext cx="2460972" cy="128615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828513" y="2517304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催化剂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1832" y="3201229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△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84235" y="28773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催化氧化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" name="Picture 2" descr="SNV100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 t="9128" r="39807" b="13354"/>
          <a:stretch>
            <a:fillRect/>
          </a:stretch>
        </p:blipFill>
        <p:spPr bwMode="auto">
          <a:xfrm>
            <a:off x="9505113" y="-1190"/>
            <a:ext cx="24685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10"/>
          <p:cNvGrpSpPr>
            <a:grpSpLocks/>
          </p:cNvGrpSpPr>
          <p:nvPr/>
        </p:nvGrpSpPr>
        <p:grpSpPr bwMode="auto">
          <a:xfrm>
            <a:off x="5112501" y="-1190"/>
            <a:ext cx="3816350" cy="5113338"/>
            <a:chOff x="1116013" y="1730375"/>
            <a:chExt cx="3816350" cy="5113338"/>
          </a:xfrm>
        </p:grpSpPr>
        <p:grpSp>
          <p:nvGrpSpPr>
            <p:cNvPr id="24" name="Group 3"/>
            <p:cNvGrpSpPr>
              <a:grpSpLocks/>
            </p:cNvGrpSpPr>
            <p:nvPr/>
          </p:nvGrpSpPr>
          <p:grpSpPr bwMode="auto">
            <a:xfrm>
              <a:off x="1116013" y="1730375"/>
              <a:ext cx="3816350" cy="5113338"/>
              <a:chOff x="657" y="935"/>
              <a:chExt cx="2404" cy="3221"/>
            </a:xfrm>
          </p:grpSpPr>
          <p:pic>
            <p:nvPicPr>
              <p:cNvPr id="28" name="Picture 4" descr="SNV10015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5" t="20525" r="38661" b="6496"/>
              <a:stretch>
                <a:fillRect/>
              </a:stretch>
            </p:blipFill>
            <p:spPr bwMode="auto">
              <a:xfrm>
                <a:off x="657" y="935"/>
                <a:ext cx="1543" cy="3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>
                <a:off x="2426" y="2069"/>
                <a:ext cx="635" cy="317"/>
              </a:xfrm>
              <a:prstGeom prst="rightArrow">
                <a:avLst>
                  <a:gd name="adj1" fmla="val 50000"/>
                  <a:gd name="adj2" fmla="val 50079"/>
                </a:avLst>
              </a:prstGeom>
              <a:solidFill>
                <a:srgbClr val="FF0000"/>
              </a:solidFill>
              <a:ln w="28575" cap="sq" algn="ctr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dist="317500" sy="50000" kx="2453608" algn="bl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1582059" y="2510975"/>
              <a:ext cx="9434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SO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1676404" y="5522689"/>
              <a:ext cx="11103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CN" sz="32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zh-CN" sz="32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endParaRPr lang="zh-CN" altLang="en-US" sz="32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0" name="Picture 3" descr="4-23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6"/>
          <a:stretch/>
        </p:blipFill>
        <p:spPr bwMode="auto">
          <a:xfrm>
            <a:off x="5116229" y="989951"/>
            <a:ext cx="6861175" cy="41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23" grpId="0"/>
      <p:bldP spid="26" grpId="0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14686" y="2201320"/>
            <a:ext cx="9417963" cy="1444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zh-CN" sz="80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探究高考　明确考向</a:t>
            </a:r>
          </a:p>
        </p:txBody>
      </p:sp>
    </p:spTree>
    <p:extLst>
      <p:ext uri="{BB962C8B-B14F-4D97-AF65-F5344CB8AC3E}">
        <p14:creationId xmlns:p14="http://schemas.microsoft.com/office/powerpoint/2010/main" val="25066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使溴水褪色与乙烯使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溶液褪色的原理相同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是氧化还原反应。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氧化钾与二氧化硫和三氧化硫都能反应，而且都没有明显现象，因此不能用氢氧化钾溶液鉴别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9322866" y="15702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01258" y="34297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103269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二氧化硫可广泛用于食品的增白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对人体有害，属有毒物质，错误。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溶液中加入稀硫酸的离子方程式：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反应产物应为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99722"/>
              </p:ext>
            </p:extLst>
          </p:nvPr>
        </p:nvGraphicFramePr>
        <p:xfrm>
          <a:off x="8412162" y="3065984"/>
          <a:ext cx="590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6" name="文档" r:id="rId4" imgW="591164" imgH="659904" progId="Word.Document.12">
                  <p:embed/>
                </p:oleObj>
              </mc:Choice>
              <mc:Fallback>
                <p:oleObj name="文档" r:id="rId4" imgW="59116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12162" y="3065984"/>
                        <a:ext cx="5905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25268"/>
              </p:ext>
            </p:extLst>
          </p:nvPr>
        </p:nvGraphicFramePr>
        <p:xfrm>
          <a:off x="10820400" y="3057798"/>
          <a:ext cx="596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7" name="文档" r:id="rId7" imgW="591164" imgH="660264" progId="Word.Document.12">
                  <p:embed/>
                </p:oleObj>
              </mc:Choice>
              <mc:Fallback>
                <p:oleObj name="文档" r:id="rId7" imgW="591164" imgH="6602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20400" y="3057798"/>
                        <a:ext cx="596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84247" y="11448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768555" y="36963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/>
      <p:bldP spid="1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3628" y="909514"/>
            <a:ext cx="11010769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溶液可得到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在酸性环境中能被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氧化成硫酸钡，则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混合气体通入</a:t>
            </a:r>
            <a:r>
              <a:rPr lang="en-US" altLang="zh-CN" sz="2800" kern="100" dirty="0">
                <a:latin typeface="Times New Roman"/>
                <a:ea typeface="华文细黑"/>
              </a:rPr>
              <a:t>Ba(NO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溶液只得到</a:t>
            </a:r>
            <a:r>
              <a:rPr lang="en-US" altLang="zh-CN" sz="2800" kern="100" dirty="0">
                <a:latin typeface="Times New Roman"/>
                <a:ea typeface="华文细黑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白色沉淀。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三种气体都可用浓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三种物质均不与浓硫酸反应，能用浓硫酸干燥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6003" y="10274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26722" y="36133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dirty="0"/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28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3537" y="1125538"/>
            <a:ext cx="1090175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二氧化硫能使溴水褪色，说明二氧化硫具有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二氧化硫能使溴水褪色，是由于发生反应：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。在该反应中二氧化硫中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元素的化合价升高，失去电子，表现还原性。故答案为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3678" y="126026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6047" y="1269554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[2013·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10(2)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②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的烟气。以下物质可作洗涤剂的是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为酸性气体，可用碱性溶液来吸收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7426" y="203824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3641" y="490166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[2014·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25(1)(2)(3)(4)(5)]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焦亚硫酸钠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是常用的食品抗氧化剂之一。某研究小组进行如下实验：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实验一　焦亚硫酸钠的制取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采用下图装置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实验前已除尽装置内的空气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晶体析出，发生的反应为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6130" name="Picture 2" descr="9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84" y="3749470"/>
            <a:ext cx="4195045" cy="270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3821" y="868883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中产生气体的化学方程式为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中发生的是实验室制备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的反应，采用的原理是强酸制备弱酸，故化学方程式为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要从装置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中获得已析出的晶体，可采取的分离方法是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将焦亚硫酸钠晶体从溶液中分离出来应该采取过滤的方法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506" y="812106"/>
            <a:ext cx="10686944" cy="1309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                                                                 Na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2NaHSO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宋体"/>
                <a:cs typeface="宋体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IPAPANNEW"/>
                <a:ea typeface="华文细黑"/>
                <a:cs typeface="Times New Roman"/>
              </a:rPr>
              <a:t>O]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723908" y="41710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7286" y="693490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用于处理尾气，可选用的最合理装置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夹持仪器已略去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7154" name="Picture 2" descr="9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140509"/>
            <a:ext cx="5292427" cy="42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1194" y="1515214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实验产生的尾气主要是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装置是密闭的环境，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通不进去，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装置中食盐水吸收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的效果不如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好，且易引起倒吸，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不吸收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是一种酸性氧化物，因此用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溶液吸收最好，且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装置还不易引起倒吸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231" y="261442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分别通入下表所列的溶液中，回答有关问题。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3536"/>
              </p:ext>
            </p:extLst>
          </p:nvPr>
        </p:nvGraphicFramePr>
        <p:xfrm>
          <a:off x="766614" y="1258966"/>
          <a:ext cx="10568181" cy="4547092"/>
        </p:xfrm>
        <a:graphic>
          <a:graphicData uri="http://schemas.openxmlformats.org/drawingml/2006/table">
            <a:tbl>
              <a:tblPr/>
              <a:tblGrid>
                <a:gridCol w="1283408"/>
                <a:gridCol w="1283408"/>
                <a:gridCol w="1343733"/>
                <a:gridCol w="1740608"/>
                <a:gridCol w="1994608"/>
                <a:gridCol w="1639008"/>
                <a:gridCol w="1283408"/>
              </a:tblGrid>
              <a:tr h="14776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溴水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KMnO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氢硫酸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滴有酚酞的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紫色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石蕊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品红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3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9404" marR="194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2223072" y="35992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223072" y="40970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578524" y="35865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578524" y="40843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722759" y="371782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710059" y="436589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735459" y="308245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有淡黄色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沉淀生成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96808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996808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577738" y="353990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797008" y="4037722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241360" y="35611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褪色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0241360" y="4058930"/>
            <a:ext cx="902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8005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079671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447201" y="5374010"/>
            <a:ext cx="1123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388867" y="48826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还原性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18793" y="486772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977082" y="5374010"/>
            <a:ext cx="1146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34321" y="5023976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21621" y="5672048"/>
            <a:ext cx="1656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547021" y="4388604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8466438" y="5035178"/>
            <a:ext cx="1544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8472527" y="5683250"/>
            <a:ext cx="15143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398021" y="4399806"/>
            <a:ext cx="194136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酸性氧化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物的通性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61823" y="48888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101486" y="5399410"/>
            <a:ext cx="11644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9" grpId="0"/>
      <p:bldP spid="40" grpId="0"/>
      <p:bldP spid="42" grpId="0"/>
      <p:bldP spid="44" grpId="0"/>
      <p:bldP spid="47" grpId="0"/>
      <p:bldP spid="49" grpId="0"/>
      <p:bldP spid="50" grpId="0"/>
      <p:bldP spid="54" grpId="0"/>
      <p:bldP spid="57" grpId="0"/>
      <p:bldP spid="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6062" y="2018560"/>
            <a:ext cx="1116376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证明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HSO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的电离程度大于水解程度，可采用的实验方法是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测定溶液的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加入盐酸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加入品红溶液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用蓝色石蕊试纸检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测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83715"/>
              </p:ext>
            </p:extLst>
          </p:nvPr>
        </p:nvGraphicFramePr>
        <p:xfrm>
          <a:off x="4803254" y="2137176"/>
          <a:ext cx="4889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77" name="文档" r:id="rId4" imgW="489637" imgH="634343" progId="Word.Document.12">
                  <p:embed/>
                </p:oleObj>
              </mc:Choice>
              <mc:Fallback>
                <p:oleObj name="文档" r:id="rId4" imgW="489637" imgH="634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3254" y="2137176"/>
                        <a:ext cx="48895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78445" y="824806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实验二　焦亚硫酸钠的性质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溶于水即生成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37397"/>
              </p:ext>
            </p:extLst>
          </p:nvPr>
        </p:nvGraphicFramePr>
        <p:xfrm>
          <a:off x="582314" y="1845618"/>
          <a:ext cx="109855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6" name="文档" r:id="rId4" imgW="10987511" imgH="2417982" progId="Word.Document.12">
                  <p:embed/>
                </p:oleObj>
              </mc:Choice>
              <mc:Fallback>
                <p:oleObj name="文档" r:id="rId4" imgW="10987511" imgH="24179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314" y="1845618"/>
                        <a:ext cx="109855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8201" y="4002958"/>
            <a:ext cx="1582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6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9028" y="981522"/>
            <a:ext cx="110107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晶体在空气中已被氧化的实验方案是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764638"/>
              </p:ext>
            </p:extLst>
          </p:nvPr>
        </p:nvGraphicFramePr>
        <p:xfrm>
          <a:off x="673100" y="3010446"/>
          <a:ext cx="106934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1" name="文档" r:id="rId4" imgW="10695326" imgH="3464199" progId="Word.Document.12">
                  <p:embed/>
                </p:oleObj>
              </mc:Choice>
              <mc:Fallback>
                <p:oleObj name="文档" r:id="rId4" imgW="10695326" imgH="3464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3100" y="3010446"/>
                        <a:ext cx="10693400" cy="345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2106" y="909514"/>
            <a:ext cx="10793813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5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晶体于试管中，加适量水溶解，滴加足量盐酸，振荡，再滴入氯化钡溶液，有白色沉淀生成</a:t>
            </a:r>
            <a:endParaRPr lang="zh-CN" altLang="en-US" sz="2800" dirty="0"/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904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12087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硫代硫酸钠是一种重要的化工产品。某兴趣小组拟制备硫代硫酸钠晶体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查阅资料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是无色透明晶体，易溶于水，其稀溶液与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溶液混合无沉淀生成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，所得产品常含有少量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易被氧化；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难溶于水，可溶于稀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693490"/>
            <a:ext cx="1112087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制备产品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省略夹持装置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9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70" y="2277666"/>
            <a:ext cx="7812176" cy="33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636" y="1125538"/>
            <a:ext cx="11010769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实验步骤：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检查装置气密性，按图示加入试剂。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选填下列字母编号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饱和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548" y="1773610"/>
            <a:ext cx="1068694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有活塞，故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为分液漏斗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装置中产生污染环境的气体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装置用于处理未反应的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，在给定的三种溶液中，只有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溶液能吸收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液漏斗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2424" y="1269554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混合溶液，再向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中烧瓶滴加浓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完全消耗后，结束反应。过滤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中混合物，滤液经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填写操作名称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、结晶、过滤、洗涤、干燥，得到产品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从溶液中得到晶体的操作包括蒸发、结晶、过滤、洗涤、干燥这五步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190" y="328934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蒸发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8081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824" y="981522"/>
            <a:ext cx="11344407" cy="4534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探究与反思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为验证产品中含有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，该小组设计了以下实验方案，请将方案补充完整。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所需试剂从稀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、蒸馏水中选择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取适量产品配成稀溶液，滴加足量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溶液，有白色沉淀生成，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，若沉淀未完全溶解，并有刺激性气味的气体产生，则可确定产品中含有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95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15864"/>
              </p:ext>
            </p:extLst>
          </p:nvPr>
        </p:nvGraphicFramePr>
        <p:xfrm>
          <a:off x="766614" y="1222946"/>
          <a:ext cx="105156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5" name="文档" r:id="rId4" imgW="10517568" imgH="4152425" progId="Word.Document.12">
                  <p:embed/>
                </p:oleObj>
              </mc:Choice>
              <mc:Fallback>
                <p:oleObj name="文档" r:id="rId4" imgW="10517568" imgH="4152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614" y="1222946"/>
                        <a:ext cx="1051560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74828" y="4836046"/>
            <a:ext cx="10839169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过滤，用蒸馏水洗涤沉淀，向沉淀中加入足量稀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51590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53768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31804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85698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05610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4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6386</Words>
  <Application>Microsoft Office PowerPoint</Application>
  <PresentationFormat>自定义</PresentationFormat>
  <Paragraphs>1703</Paragraphs>
  <Slides>137</Slides>
  <Notes>4</Notes>
  <HiddenSlides>22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137</vt:i4>
      </vt:variant>
    </vt:vector>
  </HeadingPairs>
  <TitlesOfParts>
    <vt:vector size="140" baseType="lpstr">
      <vt:lpstr>6_Office 主题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931</cp:revision>
  <dcterms:created xsi:type="dcterms:W3CDTF">2014-11-27T01:03:08Z</dcterms:created>
  <dcterms:modified xsi:type="dcterms:W3CDTF">2016-10-17T23:47:53Z</dcterms:modified>
</cp:coreProperties>
</file>